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8" r:id="rId4"/>
  </p:sldMasterIdLst>
  <p:handoutMasterIdLst>
    <p:handoutMasterId r:id="rId20"/>
  </p:handoutMasterIdLst>
  <p:sldIdLst>
    <p:sldId id="256" r:id="rId5"/>
    <p:sldId id="270" r:id="rId6"/>
    <p:sldId id="257" r:id="rId7"/>
    <p:sldId id="258" r:id="rId8"/>
    <p:sldId id="269" r:id="rId9"/>
    <p:sldId id="259" r:id="rId10"/>
    <p:sldId id="271" r:id="rId11"/>
    <p:sldId id="272" r:id="rId12"/>
    <p:sldId id="273" r:id="rId13"/>
    <p:sldId id="274" r:id="rId14"/>
    <p:sldId id="275" r:id="rId15"/>
    <p:sldId id="260" r:id="rId16"/>
    <p:sldId id="276" r:id="rId17"/>
    <p:sldId id="266" r:id="rId18"/>
    <p:sldId id="267" r:id="rId19"/>
  </p:sldIdLst>
  <p:sldSz cx="12192000" cy="6858000"/>
  <p:notesSz cx="6858000" cy="9144000"/>
  <p:embeddedFontLst>
    <p:embeddedFont>
      <p:font typeface="Source Sans Pro Semibold" panose="020B0603030403020204" pitchFamily="34" charset="0"/>
      <p:bold r:id="rId24"/>
    </p:embeddedFont>
    <p:embeddedFont>
      <p:font typeface="Anton" panose="00000500000000000000" pitchFamily="2" charset="0"/>
      <p:regular r:id="rId25"/>
    </p:embeddedFont>
    <p:embeddedFont>
      <p:font typeface="Tahoma" panose="020B0604030504040204" pitchFamily="34" charset="0"/>
      <p:regular r:id="rId26"/>
      <p:bold r:id="rId27"/>
    </p:embeddedFont>
    <p:embeddedFont>
      <p:font typeface="Bahnschrift" panose="020B0502040204020203" pitchFamily="34" charset="0"/>
      <p:regular r:id="rId28"/>
      <p:bold r:id="rId29"/>
    </p:embeddedFont>
    <p:embeddedFont>
      <p:font typeface="Calibri" panose="020F0502020204030204"/>
      <p:regular r:id="rId30"/>
      <p:bold r:id="rId31"/>
      <p:italic r:id="rId32"/>
      <p:boldItalic r:id="rId33"/>
    </p:embeddedFont>
    <p:embeddedFont>
      <p:font typeface="Garamond" panose="02020404030301010803" charset="0"/>
      <p:regular r:id="rId34"/>
      <p:bold r:id="rId35"/>
      <p:italic r:id="rId36"/>
    </p:embeddedFont>
    <p:embeddedFont>
      <p:font typeface="Calibri Light" panose="020F0302020204030204" charset="0"/>
      <p:regular r:id="rId37"/>
      <p:italic r:id="rId38"/>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1589"/>
    <a:srgbClr val="1AFFCE"/>
    <a:srgbClr val="0E1211"/>
    <a:srgbClr val="70AD47"/>
    <a:srgbClr val="48CAE4"/>
    <a:srgbClr val="FF6600"/>
    <a:srgbClr val="0096C7"/>
    <a:srgbClr val="FA2424"/>
    <a:srgbClr val="00B4D8"/>
    <a:srgbClr val="2A9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notesViewPr>
    <p:cSldViewPr snapToGrid="0">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font" Target="fonts/font15.fntdata"/><Relationship Id="rId37" Type="http://schemas.openxmlformats.org/officeDocument/2006/relationships/font" Target="fonts/font14.fntdata"/><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Master" Target="slideMasters/slideMaster2.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CD2D11-8D71-406E-A9A1-201BC32904C9}"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29BF18-949E-4867-998E-33939973875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endParaRPr lang="vi-VN"/>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a:xfrm>
            <a:off x="2692397" y="5037663"/>
            <a:ext cx="5214635" cy="279400"/>
          </a:xfrm>
        </p:spPr>
        <p:txBody>
          <a:bodyPr/>
          <a:lstStyle/>
          <a:p>
            <a:endParaRPr lang="vi-VN"/>
          </a:p>
        </p:txBody>
      </p:sp>
      <p:sp>
        <p:nvSpPr>
          <p:cNvPr id="6" name="Slide Number Placeholder 5"/>
          <p:cNvSpPr>
            <a:spLocks noGrp="1"/>
          </p:cNvSpPr>
          <p:nvPr>
            <p:ph type="sldNum" sz="quarter" idx="12"/>
          </p:nvPr>
        </p:nvSpPr>
        <p:spPr>
          <a:xfrm>
            <a:off x="8956900" y="5037663"/>
            <a:ext cx="551167" cy="279400"/>
          </a:xfrm>
        </p:spPr>
        <p:txBody>
          <a:bodyPr/>
          <a:lstStyle/>
          <a:p>
            <a:fld id="{0F55362F-94E6-4D7A-A900-7048A2AEE23C}" type="slidenum">
              <a:rPr lang="vi-VN" smtClean="0"/>
            </a:fld>
            <a:endParaRPr lang="vi-V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CAFCB40-DA06-406B-A038-D1ACAB143BD3}"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F55362F-94E6-4D7A-A900-7048A2AEE23C}" type="slidenum">
              <a:rPr lang="vi-VN" smtClean="0"/>
            </a:fld>
            <a:endParaRPr lang="vi-V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FCB40-DA06-406B-A038-D1ACAB143BD3}"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F55362F-94E6-4D7A-A900-7048A2AEE23C}" type="slidenum">
              <a:rPr lang="vi-VN" smtClean="0"/>
            </a:fld>
            <a:endParaRPr lang="vi-V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FCB40-DA06-406B-A038-D1ACAB143BD3}"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CAFCB40-DA06-406B-A038-D1ACAB143BD3}"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FCB40-DA06-406B-A038-D1ACAB143BD3}"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FCB40-DA06-406B-A038-D1ACAB143BD3}"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7" name="Chỗ dành sẵn cho Ngày tháng 6"/>
          <p:cNvSpPr>
            <a:spLocks noGrp="1"/>
          </p:cNvSpPr>
          <p:nvPr>
            <p:ph type="dt" sz="half" idx="10"/>
          </p:nvPr>
        </p:nvSpPr>
        <p:spPr/>
        <p:txBody>
          <a:bodyPr/>
          <a:lstStyle/>
          <a:p>
            <a:fld id="{5CAFCB40-DA06-406B-A038-D1ACAB143BD3}" type="datetimeFigureOut">
              <a:rPr lang="vi-VN" smtClean="0"/>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gày tháng 2"/>
          <p:cNvSpPr>
            <a:spLocks noGrp="1"/>
          </p:cNvSpPr>
          <p:nvPr>
            <p:ph type="dt" sz="half" idx="10"/>
          </p:nvPr>
        </p:nvSpPr>
        <p:spPr/>
        <p:txBody>
          <a:bodyPr/>
          <a:lstStyle/>
          <a:p>
            <a:fld id="{5CAFCB40-DA06-406B-A038-D1ACAB143BD3}" type="datetimeFigureOut">
              <a:rPr lang="vi-VN" smtClean="0"/>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5CAFCB40-DA06-406B-A038-D1ACAB143BD3}" type="datetimeFigureOut">
              <a:rPr lang="vi-VN" smtClean="0"/>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2" Type="http://schemas.openxmlformats.org/officeDocument/2006/relationships/theme" Target="../theme/theme3.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vi-VN"/>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FCB40-DA06-406B-A038-D1ACAB143BD3}" type="datetimeFigureOut">
              <a:rPr lang="vi-VN" smtClean="0"/>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AFCB40-DA06-406B-A038-D1ACAB143BD3}" type="datetimeFigureOut">
              <a:rPr lang="vi-VN" smtClean="0"/>
            </a:fld>
            <a:endParaRPr lang="vi-V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FCB40-DA06-406B-A038-D1ACAB143BD3}" type="datetimeFigureOut">
              <a:rPr lang="vi-VN" smtClean="0"/>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9.png"/><Relationship Id="rId2" Type="http://schemas.microsoft.com/office/2007/relationships/hdphoto" Target="../media/image8.wdp"/><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GI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59" name="Title 1"/>
          <p:cNvSpPr>
            <a:spLocks noGrp="1"/>
          </p:cNvSpPr>
          <p:nvPr>
            <p:ph type="ctrTitle"/>
          </p:nvPr>
        </p:nvSpPr>
        <p:spPr>
          <a:xfrm>
            <a:off x="3505995" y="479009"/>
            <a:ext cx="8572500" cy="824806"/>
          </a:xfrm>
        </p:spPr>
        <p:txBody>
          <a:bodyPr>
            <a:normAutofit/>
          </a:bodyPr>
          <a:lstStyle/>
          <a:p>
            <a:r>
              <a:rPr lang="en-US" sz="1600" dirty="0">
                <a:solidFill>
                  <a:schemeClr val="accent3">
                    <a:lumMod val="75000"/>
                  </a:schemeClr>
                </a:solidFill>
                <a:latin typeface="Source Sans Pro Semibold" panose="020B0603030403020204" pitchFamily="34" charset="0"/>
                <a:cs typeface="Times New Roman" panose="02020603050405020304" pitchFamily="18" charset="0"/>
              </a:rPr>
              <a:t>BỘ CÔNG THƯƠNG</a:t>
            </a:r>
            <a:br>
              <a:rPr lang="en-US" sz="1600" b="1" dirty="0">
                <a:solidFill>
                  <a:schemeClr val="accent3">
                    <a:lumMod val="75000"/>
                  </a:schemeClr>
                </a:solidFill>
                <a:latin typeface="Source Sans Pro Semibold" panose="020B0603030403020204" pitchFamily="34" charset="0"/>
                <a:cs typeface="Times New Roman" panose="02020603050405020304" pitchFamily="18" charset="0"/>
              </a:rPr>
            </a:br>
            <a:r>
              <a:rPr lang="en-US" sz="1600" b="1" dirty="0">
                <a:solidFill>
                  <a:schemeClr val="accent3">
                    <a:lumMod val="75000"/>
                  </a:schemeClr>
                </a:solidFill>
                <a:latin typeface="Source Sans Pro Semibold" panose="020B0603030403020204" pitchFamily="34" charset="0"/>
                <a:cs typeface="Times New Roman" panose="02020603050405020304" pitchFamily="18" charset="0"/>
              </a:rPr>
              <a:t>TRƯỜNG ĐẠI HỌC CÔNG NGHIỆP THỰC PHẨM THÀNH PHỐ HỒ CHÍ MINH</a:t>
            </a:r>
            <a:br>
              <a:rPr lang="en-US" sz="1600" b="1" dirty="0">
                <a:solidFill>
                  <a:schemeClr val="accent3">
                    <a:lumMod val="75000"/>
                  </a:schemeClr>
                </a:solidFill>
                <a:latin typeface="Source Sans Pro Semibold" panose="020B0603030403020204" pitchFamily="34" charset="0"/>
                <a:cs typeface="Times New Roman" panose="02020603050405020304" pitchFamily="18" charset="0"/>
              </a:rPr>
            </a:br>
            <a:r>
              <a:rPr lang="en-US" sz="1600" b="1" dirty="0">
                <a:solidFill>
                  <a:schemeClr val="accent3">
                    <a:lumMod val="75000"/>
                  </a:schemeClr>
                </a:solidFill>
                <a:latin typeface="Source Sans Pro Semibold" panose="020B0603030403020204" pitchFamily="34" charset="0"/>
                <a:cs typeface="Times New Roman" panose="02020603050405020304" pitchFamily="18" charset="0"/>
              </a:rPr>
              <a:t>KHOA CÔNG NGHỆ THÔNG TIN</a:t>
            </a:r>
            <a:endParaRPr lang="en-US" sz="1600" b="1" dirty="0">
              <a:solidFill>
                <a:schemeClr val="accent3">
                  <a:lumMod val="75000"/>
                </a:schemeClr>
              </a:solidFill>
              <a:latin typeface="Source Sans Pro Semibold" panose="020B0603030403020204" pitchFamily="34" charset="0"/>
              <a:cs typeface="Times New Roman" panose="02020603050405020304" pitchFamily="18" charset="0"/>
            </a:endParaRPr>
          </a:p>
        </p:txBody>
      </p:sp>
      <p:sp>
        <p:nvSpPr>
          <p:cNvPr id="60" name="Subtitle 2"/>
          <p:cNvSpPr>
            <a:spLocks noGrp="1"/>
          </p:cNvSpPr>
          <p:nvPr>
            <p:ph type="subTitle" idx="1"/>
          </p:nvPr>
        </p:nvSpPr>
        <p:spPr>
          <a:xfrm>
            <a:off x="2186370" y="1646362"/>
            <a:ext cx="9577526" cy="1885025"/>
          </a:xfrm>
        </p:spPr>
        <p:txBody>
          <a:bodyPr>
            <a:noAutofit/>
            <a:scene3d>
              <a:camera prst="orthographicFront"/>
              <a:lightRig rig="threePt" dir="t"/>
            </a:scene3d>
            <a:sp3d extrusionH="57150">
              <a:bevelT w="69850" h="69850" prst="divot"/>
            </a:sp3d>
          </a:bodyPr>
          <a:lstStyle/>
          <a:p>
            <a:pPr algn="l"/>
            <a:r>
              <a:rPr lang="en-US" sz="3600" dirty="0">
                <a:solidFill>
                  <a:schemeClr val="tx1">
                    <a:lumMod val="65000"/>
                    <a:lumOff val="35000"/>
                  </a:schemeClr>
                </a:solidFill>
                <a:latin typeface="Anton" panose="00000500000000000000" pitchFamily="2" charset="0"/>
                <a:cs typeface="Times New Roman" panose="02020603050405020304" pitchFamily="18" charset="0"/>
              </a:rPr>
              <a:t>BÁO CÁO</a:t>
            </a:r>
            <a:endParaRPr lang="en-US" sz="3600" dirty="0">
              <a:solidFill>
                <a:schemeClr val="tx1">
                  <a:lumMod val="65000"/>
                  <a:lumOff val="35000"/>
                </a:schemeClr>
              </a:solidFill>
              <a:latin typeface="Anton" panose="00000500000000000000" pitchFamily="2" charset="0"/>
              <a:cs typeface="Times New Roman" panose="02020603050405020304" pitchFamily="18" charset="0"/>
            </a:endParaRPr>
          </a:p>
          <a:p>
            <a:pPr algn="l">
              <a:lnSpc>
                <a:spcPct val="100000"/>
              </a:lnSpc>
            </a:pPr>
            <a:r>
              <a:rPr lang="en-US" sz="3600" dirty="0" err="1">
                <a:solidFill>
                  <a:schemeClr val="tx1">
                    <a:lumMod val="65000"/>
                    <a:lumOff val="35000"/>
                  </a:schemeClr>
                </a:solidFill>
                <a:latin typeface="Anton" panose="00000500000000000000" pitchFamily="2" charset="0"/>
                <a:cs typeface="Times New Roman" panose="02020603050405020304" pitchFamily="18" charset="0"/>
              </a:rPr>
              <a:t>Môn</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học</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Cơ</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sở</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dữ</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liệu</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NoSQL</a:t>
            </a:r>
            <a:endParaRPr lang="en-US" sz="3600" dirty="0">
              <a:solidFill>
                <a:schemeClr val="tx1">
                  <a:lumMod val="65000"/>
                  <a:lumOff val="35000"/>
                </a:schemeClr>
              </a:solidFill>
              <a:latin typeface="Anton" panose="00000500000000000000" pitchFamily="2" charset="0"/>
              <a:cs typeface="Times New Roman" panose="02020603050405020304" pitchFamily="18" charset="0"/>
            </a:endParaRPr>
          </a:p>
          <a:p>
            <a:pPr algn="l">
              <a:lnSpc>
                <a:spcPct val="100000"/>
              </a:lnSpc>
            </a:pPr>
            <a:endParaRPr lang="en-US" sz="1200" b="1" dirty="0">
              <a:solidFill>
                <a:schemeClr val="tx1"/>
              </a:solidFill>
              <a:latin typeface="Anton" panose="00000500000000000000" pitchFamily="2" charset="0"/>
              <a:cs typeface="Times New Roman" panose="02020603050405020304" pitchFamily="18" charset="0"/>
            </a:endParaRPr>
          </a:p>
          <a:p>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Tìm</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hiểu</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các</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chức</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năng</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của</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GUI Tool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NoSQL</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Manager. </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Thực</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hiện</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quản</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trị</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cơ</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sở</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dữ</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liệu</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mẫu</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trên</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Tool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này</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với</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ứng</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dụng</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Quản</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lý</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công</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ty</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du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lịch</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So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sánh</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một</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số</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tính</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năng</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của</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Tool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này</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3200" dirty="0" err="1">
                <a:ln w="18415" cmpd="sng">
                  <a:solidFill>
                    <a:srgbClr val="FFFFFF"/>
                  </a:solidFill>
                  <a:prstDash val="solid"/>
                </a:ln>
                <a:solidFill>
                  <a:srgbClr val="FFFFFF"/>
                </a:solidFill>
                <a:effectLst>
                  <a:outerShdw blurRad="63500" dir="3600000" algn="tl" rotWithShape="0">
                    <a:srgbClr val="000000">
                      <a:alpha val="70000"/>
                    </a:srgbClr>
                  </a:outerShdw>
                </a:effectLst>
              </a:rPr>
              <a:t>với</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 SQL Server.</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nSpc>
                <a:spcPct val="100000"/>
              </a:lnSpc>
            </a:pP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endParaRPr>
          </a:p>
        </p:txBody>
      </p:sp>
      <p:sp>
        <p:nvSpPr>
          <p:cNvPr id="4" name="TextBox 5"/>
          <p:cNvSpPr txBox="1"/>
          <p:nvPr/>
        </p:nvSpPr>
        <p:spPr>
          <a:xfrm>
            <a:off x="2186370" y="6205835"/>
            <a:ext cx="4931158" cy="400110"/>
          </a:xfrm>
          <a:prstGeom prst="rect">
            <a:avLst/>
          </a:prstGeom>
          <a:noFill/>
        </p:spPr>
        <p:txBody>
          <a:bodyPr wrap="none" rtlCol="0">
            <a:spAutoFit/>
          </a:bodyPr>
          <a:lstStyle/>
          <a:p>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Giáo</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viên</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hướng</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dẫn</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ThS</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Nguyễn</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Thị</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Định</a:t>
            </a:r>
            <a:endPar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endParaRPr>
          </a:p>
        </p:txBody>
      </p:sp>
      <p:pic>
        <p:nvPicPr>
          <p:cNvPr id="5" name="Picture 8"/>
          <p:cNvPicPr>
            <a:picLocks noChangeAspect="1"/>
          </p:cNvPicPr>
          <p:nvPr/>
        </p:nvPicPr>
        <p:blipFill>
          <a:blip r:embed="rId1" cstate="print">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2085821" y="190499"/>
            <a:ext cx="1420173" cy="1401825"/>
          </a:xfrm>
          <a:prstGeom prst="rect">
            <a:avLst/>
          </a:prstGeom>
          <a:effectLst>
            <a:glow rad="63500">
              <a:schemeClr val="accent2">
                <a:satMod val="175000"/>
                <a:alpha val="40000"/>
              </a:schemeClr>
            </a:glo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81661" y="2419601"/>
            <a:ext cx="5186662" cy="21302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00" fill="hold">
                                          <p:stCondLst>
                                            <p:cond delay="0"/>
                                          </p:stCondLst>
                                        </p:cTn>
                                        <p:tgtEl>
                                          <p:spTgt spid="5"/>
                                        </p:tgtEl>
                                        <p:attrNameLst>
                                          <p:attrName>r</p:attrName>
                                        </p:attrNameLst>
                                      </p:cBhvr>
                                    </p:animRot>
                                    <p:animRot by="-240000">
                                      <p:cBhvr>
                                        <p:cTn id="7" dur="400" fill="hold">
                                          <p:stCondLst>
                                            <p:cond delay="400"/>
                                          </p:stCondLst>
                                        </p:cTn>
                                        <p:tgtEl>
                                          <p:spTgt spid="5"/>
                                        </p:tgtEl>
                                        <p:attrNameLst>
                                          <p:attrName>r</p:attrName>
                                        </p:attrNameLst>
                                      </p:cBhvr>
                                    </p:animRot>
                                    <p:animRot by="240000">
                                      <p:cBhvr>
                                        <p:cTn id="8" dur="400" fill="hold">
                                          <p:stCondLst>
                                            <p:cond delay="800"/>
                                          </p:stCondLst>
                                        </p:cTn>
                                        <p:tgtEl>
                                          <p:spTgt spid="5"/>
                                        </p:tgtEl>
                                        <p:attrNameLst>
                                          <p:attrName>r</p:attrName>
                                        </p:attrNameLst>
                                      </p:cBhvr>
                                    </p:animRot>
                                    <p:animRot by="-240000">
                                      <p:cBhvr>
                                        <p:cTn id="9" dur="400" fill="hold">
                                          <p:stCondLst>
                                            <p:cond delay="1200"/>
                                          </p:stCondLst>
                                        </p:cTn>
                                        <p:tgtEl>
                                          <p:spTgt spid="5"/>
                                        </p:tgtEl>
                                        <p:attrNameLst>
                                          <p:attrName>r</p:attrName>
                                        </p:attrNameLst>
                                      </p:cBhvr>
                                    </p:animRot>
                                    <p:animRot by="120000">
                                      <p:cBhvr>
                                        <p:cTn id="10" dur="400" fill="hold">
                                          <p:stCondLst>
                                            <p:cond delay="16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4"/>
          <p:cNvSpPr/>
          <p:nvPr/>
        </p:nvSpPr>
        <p:spPr>
          <a:xfrm>
            <a:off x="1" y="0"/>
            <a:ext cx="2617694" cy="6858000"/>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CHỨC NĂNG GUI TOOL NOSQL MANAGER</a:t>
            </a: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Chỗ dành sẵn cho Nội dung 7"/>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412376" y="4396441"/>
            <a:ext cx="1579563" cy="1579563"/>
          </a:xfrm>
        </p:spPr>
      </p:pic>
      <p:sp>
        <p:nvSpPr>
          <p:cNvPr id="9" name="TextBox 8"/>
          <p:cNvSpPr txBox="1"/>
          <p:nvPr/>
        </p:nvSpPr>
        <p:spPr>
          <a:xfrm>
            <a:off x="7891745" y="4968448"/>
            <a:ext cx="3887879" cy="830997"/>
          </a:xfrm>
          <a:prstGeom prst="rect">
            <a:avLst/>
          </a:prstGeom>
          <a:noFill/>
        </p:spPr>
        <p:txBody>
          <a:bodyPr wrap="square" rtlCol="0">
            <a:spAutoFit/>
          </a:bodyPr>
          <a:lstStyle/>
          <a:p>
            <a:pPr lvl="2"/>
            <a:r>
              <a:rPr lang="en-US" sz="2400" dirty="0">
                <a:latin typeface="Anton" panose="00000500000000000000" pitchFamily="2" charset="0"/>
              </a:rPr>
              <a:t>Monitoring Tools (</a:t>
            </a:r>
            <a:r>
              <a:rPr lang="en-US" sz="2400" dirty="0" err="1">
                <a:latin typeface="Anton" panose="00000500000000000000" pitchFamily="2" charset="0"/>
              </a:rPr>
              <a:t>Công</a:t>
            </a:r>
            <a:r>
              <a:rPr lang="en-US" sz="2400" dirty="0">
                <a:latin typeface="Anton" panose="00000500000000000000" pitchFamily="2" charset="0"/>
              </a:rPr>
              <a:t> </a:t>
            </a:r>
            <a:r>
              <a:rPr lang="en-US" sz="2400" dirty="0" err="1">
                <a:latin typeface="Anton" panose="00000500000000000000" pitchFamily="2" charset="0"/>
              </a:rPr>
              <a:t>cụ</a:t>
            </a:r>
            <a:r>
              <a:rPr lang="en-US" sz="2400" dirty="0">
                <a:latin typeface="Anton" panose="00000500000000000000" pitchFamily="2" charset="0"/>
              </a:rPr>
              <a:t> </a:t>
            </a:r>
            <a:r>
              <a:rPr lang="en-US" sz="2400" dirty="0" err="1">
                <a:latin typeface="Anton" panose="00000500000000000000" pitchFamily="2" charset="0"/>
              </a:rPr>
              <a:t>giám</a:t>
            </a:r>
            <a:r>
              <a:rPr lang="en-US" sz="2400" dirty="0">
                <a:latin typeface="Anton" panose="00000500000000000000" pitchFamily="2" charset="0"/>
              </a:rPr>
              <a:t> </a:t>
            </a:r>
            <a:r>
              <a:rPr lang="en-US" sz="2400" dirty="0" err="1">
                <a:latin typeface="Anton" panose="00000500000000000000" pitchFamily="2" charset="0"/>
              </a:rPr>
              <a:t>sát</a:t>
            </a:r>
            <a:r>
              <a:rPr lang="en-US" sz="2400" dirty="0">
                <a:latin typeface="Anton" panose="00000500000000000000" pitchFamily="2" charset="0"/>
              </a:rPr>
              <a:t>)</a:t>
            </a:r>
            <a:endParaRPr lang="en-US" sz="2400" dirty="0">
              <a:latin typeface="Anton" panose="00000500000000000000" pitchFamily="2" charset="0"/>
            </a:endParaRPr>
          </a:p>
        </p:txBody>
      </p:sp>
      <p:pic>
        <p:nvPicPr>
          <p:cNvPr id="7" name="Picture 6" descr="Suất giám sát biểu tượng"/>
          <p:cNvPicPr/>
          <p:nvPr/>
        </p:nvPicPr>
        <p:blipFill>
          <a:blip r:embed="rId2">
            <a:extLst>
              <a:ext uri="{28A0092B-C50C-407E-A947-70E740481C1C}">
                <a14:useLocalDpi xmlns:a14="http://schemas.microsoft.com/office/drawing/2010/main" val="0"/>
              </a:ext>
            </a:extLst>
          </a:blip>
          <a:srcRect/>
          <a:stretch>
            <a:fillRect/>
          </a:stretch>
        </p:blipFill>
        <p:spPr bwMode="auto">
          <a:xfrm>
            <a:off x="7578259" y="1058555"/>
            <a:ext cx="4514850" cy="3036162"/>
          </a:xfrm>
          <a:prstGeom prst="rect">
            <a:avLst/>
          </a:prstGeom>
          <a:noFill/>
          <a:ln>
            <a:noFill/>
          </a:ln>
        </p:spPr>
      </p:pic>
      <p:sp>
        <p:nvSpPr>
          <p:cNvPr id="10" name="Hộp Văn bản 8"/>
          <p:cNvSpPr txBox="1"/>
          <p:nvPr/>
        </p:nvSpPr>
        <p:spPr>
          <a:xfrm>
            <a:off x="2916611" y="1228397"/>
            <a:ext cx="4661648" cy="3539430"/>
          </a:xfrm>
          <a:prstGeom prst="rect">
            <a:avLst/>
          </a:prstGeom>
          <a:noFill/>
          <a:ln w="38100">
            <a:solidFill>
              <a:schemeClr val="accent3">
                <a:lumMod val="75000"/>
              </a:schemeClr>
            </a:solidFill>
            <a:prstDash val="dash"/>
          </a:ln>
        </p:spPr>
        <p:txBody>
          <a:bodyPr wrap="square" rtlCol="0">
            <a:spAutoFit/>
          </a:bodyPr>
          <a:lstStyle/>
          <a:p>
            <a:pPr marL="285750" lvl="0" indent="-285750">
              <a:buFont typeface="Courier New" panose="02070309020205020404" pitchFamily="49" charset="0"/>
              <a:buChar char="o"/>
            </a:pPr>
            <a:r>
              <a:rPr lang="en-US" sz="2800" dirty="0">
                <a:latin typeface="Bahnschrift" panose="020B0502040204020203" pitchFamily="34" charset="0"/>
              </a:rPr>
              <a:t> </a:t>
            </a:r>
            <a:r>
              <a:rPr lang="en-US" sz="2800" dirty="0" err="1">
                <a:latin typeface="Bahnschrift" panose="020B0502040204020203" pitchFamily="34" charset="0"/>
              </a:rPr>
              <a:t>Xem</a:t>
            </a:r>
            <a:r>
              <a:rPr lang="en-US" sz="2800" dirty="0">
                <a:latin typeface="Bahnschrift" panose="020B0502040204020203" pitchFamily="34" charset="0"/>
              </a:rPr>
              <a:t> </a:t>
            </a:r>
            <a:r>
              <a:rPr lang="en-US" sz="2800" dirty="0" err="1">
                <a:latin typeface="Bahnschrift" panose="020B0502040204020203" pitchFamily="34" charset="0"/>
              </a:rPr>
              <a:t>trạng</a:t>
            </a:r>
            <a:r>
              <a:rPr lang="en-US" sz="2800" dirty="0">
                <a:latin typeface="Bahnschrift" panose="020B0502040204020203" pitchFamily="34" charset="0"/>
              </a:rPr>
              <a:t> </a:t>
            </a:r>
            <a:r>
              <a:rPr lang="en-US" sz="2800" dirty="0" err="1">
                <a:latin typeface="Bahnschrift" panose="020B0502040204020203" pitchFamily="34" charset="0"/>
              </a:rPr>
              <a:t>thái</a:t>
            </a:r>
            <a:r>
              <a:rPr lang="en-US" sz="2800" dirty="0">
                <a:latin typeface="Bahnschrift" panose="020B0502040204020203" pitchFamily="34" charset="0"/>
              </a:rPr>
              <a:t> </a:t>
            </a:r>
            <a:r>
              <a:rPr lang="en-US" sz="2800" dirty="0" err="1">
                <a:latin typeface="Bahnschrift" panose="020B0502040204020203" pitchFamily="34" charset="0"/>
              </a:rPr>
              <a:t>máy</a:t>
            </a:r>
            <a:r>
              <a:rPr lang="en-US" sz="2800" dirty="0">
                <a:latin typeface="Bahnschrift" panose="020B0502040204020203" pitchFamily="34" charset="0"/>
              </a:rPr>
              <a:t> </a:t>
            </a:r>
            <a:r>
              <a:rPr lang="en-US" sz="2800" dirty="0" err="1">
                <a:latin typeface="Bahnschrift" panose="020B0502040204020203" pitchFamily="34" charset="0"/>
              </a:rPr>
              <a:t>chủ</a:t>
            </a:r>
            <a:r>
              <a:rPr lang="en-US" sz="2800" dirty="0">
                <a:latin typeface="Bahnschrift" panose="020B0502040204020203" pitchFamily="34" charset="0"/>
              </a:rPr>
              <a:t> (Version Free + Pro)</a:t>
            </a:r>
            <a:endParaRPr lang="en-ID" sz="2800" dirty="0">
              <a:latin typeface="Bahnschrift" panose="020B0502040204020203" pitchFamily="34" charset="0"/>
            </a:endParaRPr>
          </a:p>
          <a:p>
            <a:pPr marL="342900" lvl="0" indent="-342900">
              <a:buFont typeface="Courier New" panose="02070309020205020404" pitchFamily="49" charset="0"/>
              <a:buChar char="o"/>
            </a:pPr>
            <a:r>
              <a:rPr lang="en-US" sz="2800" dirty="0" err="1">
                <a:latin typeface="Bahnschrift" panose="020B0502040204020203" pitchFamily="34" charset="0"/>
              </a:rPr>
              <a:t>Bảng</a:t>
            </a:r>
            <a:r>
              <a:rPr lang="en-US" sz="2800" dirty="0">
                <a:latin typeface="Bahnschrift" panose="020B0502040204020203" pitchFamily="34" charset="0"/>
              </a:rPr>
              <a:t> </a:t>
            </a:r>
            <a:r>
              <a:rPr lang="en-US" sz="2800" dirty="0" err="1">
                <a:latin typeface="Bahnschrift" panose="020B0502040204020203" pitchFamily="34" charset="0"/>
              </a:rPr>
              <a:t>điều</a:t>
            </a:r>
            <a:r>
              <a:rPr lang="en-US" sz="2800" dirty="0">
                <a:latin typeface="Bahnschrift" panose="020B0502040204020203" pitchFamily="34" charset="0"/>
              </a:rPr>
              <a:t> </a:t>
            </a:r>
            <a:r>
              <a:rPr lang="en-US" sz="2800" dirty="0" err="1">
                <a:latin typeface="Bahnschrift" panose="020B0502040204020203" pitchFamily="34" charset="0"/>
              </a:rPr>
              <a:t>khiển</a:t>
            </a:r>
            <a:r>
              <a:rPr lang="en-US" sz="2800" dirty="0">
                <a:latin typeface="Bahnschrift" panose="020B0502040204020203" pitchFamily="34" charset="0"/>
              </a:rPr>
              <a:t> HTTP (Version Free + Pro)</a:t>
            </a:r>
            <a:endParaRPr lang="en-ID" sz="2800" dirty="0">
              <a:latin typeface="Bahnschrift" panose="020B0502040204020203" pitchFamily="34" charset="0"/>
            </a:endParaRPr>
          </a:p>
          <a:p>
            <a:pPr marL="342900" lvl="0" indent="-342900">
              <a:buFont typeface="Courier New" panose="02070309020205020404" pitchFamily="49" charset="0"/>
              <a:buChar char="o"/>
            </a:pPr>
            <a:r>
              <a:rPr lang="en-US" sz="2800" dirty="0" err="1">
                <a:latin typeface="Bahnschrift" panose="020B0502040204020203" pitchFamily="34" charset="0"/>
              </a:rPr>
              <a:t>Giám</a:t>
            </a:r>
            <a:r>
              <a:rPr lang="en-US" sz="2800" dirty="0">
                <a:latin typeface="Bahnschrift" panose="020B0502040204020203" pitchFamily="34" charset="0"/>
              </a:rPr>
              <a:t> </a:t>
            </a:r>
            <a:r>
              <a:rPr lang="en-US" sz="2800" dirty="0" err="1">
                <a:latin typeface="Bahnschrift" panose="020B0502040204020203" pitchFamily="34" charset="0"/>
              </a:rPr>
              <a:t>sát</a:t>
            </a:r>
            <a:r>
              <a:rPr lang="en-US" sz="2800" dirty="0">
                <a:latin typeface="Bahnschrift" panose="020B0502040204020203" pitchFamily="34" charset="0"/>
              </a:rPr>
              <a:t> </a:t>
            </a:r>
            <a:r>
              <a:rPr lang="en-US" sz="2800" dirty="0" err="1">
                <a:latin typeface="Bahnschrift" panose="020B0502040204020203" pitchFamily="34" charset="0"/>
              </a:rPr>
              <a:t>hoạt</a:t>
            </a:r>
            <a:r>
              <a:rPr lang="en-US" sz="2800" dirty="0">
                <a:latin typeface="Bahnschrift" panose="020B0502040204020203" pitchFamily="34" charset="0"/>
              </a:rPr>
              <a:t> </a:t>
            </a:r>
            <a:r>
              <a:rPr lang="en-US" sz="2800" dirty="0" err="1">
                <a:latin typeface="Bahnschrift" panose="020B0502040204020203" pitchFamily="34" charset="0"/>
              </a:rPr>
              <a:t>động</a:t>
            </a:r>
            <a:r>
              <a:rPr lang="en-US" sz="2800" dirty="0">
                <a:latin typeface="Bahnschrift" panose="020B0502040204020203" pitchFamily="34" charset="0"/>
              </a:rPr>
              <a:t> (Version Pro)</a:t>
            </a:r>
            <a:endParaRPr lang="en-ID" sz="2800" dirty="0">
              <a:latin typeface="Bahnschrift" panose="020B0502040204020203" pitchFamily="34" charset="0"/>
            </a:endParaRPr>
          </a:p>
          <a:p>
            <a:pPr marL="342900" lvl="0" indent="-342900">
              <a:buFont typeface="Courier New" panose="02070309020205020404" pitchFamily="49" charset="0"/>
              <a:buChar char="o"/>
            </a:pPr>
            <a:r>
              <a:rPr lang="en-US" sz="2800" dirty="0" err="1">
                <a:latin typeface="Bahnschrift" panose="020B0502040204020203" pitchFamily="34" charset="0"/>
              </a:rPr>
              <a:t>Giám</a:t>
            </a:r>
            <a:r>
              <a:rPr lang="en-US" sz="2800" dirty="0">
                <a:latin typeface="Bahnschrift" panose="020B0502040204020203" pitchFamily="34" charset="0"/>
              </a:rPr>
              <a:t> </a:t>
            </a:r>
            <a:r>
              <a:rPr lang="en-US" sz="2800" dirty="0" err="1">
                <a:latin typeface="Bahnschrift" panose="020B0502040204020203" pitchFamily="34" charset="0"/>
              </a:rPr>
              <a:t>sát</a:t>
            </a:r>
            <a:r>
              <a:rPr lang="en-US" sz="2800" dirty="0">
                <a:latin typeface="Bahnschrift" panose="020B0502040204020203" pitchFamily="34" charset="0"/>
              </a:rPr>
              <a:t> </a:t>
            </a:r>
            <a:r>
              <a:rPr lang="en-US" sz="2800" dirty="0" err="1">
                <a:latin typeface="Bahnschrift" panose="020B0502040204020203" pitchFamily="34" charset="0"/>
              </a:rPr>
              <a:t>hiệu</a:t>
            </a:r>
            <a:r>
              <a:rPr lang="en-US" sz="2800" dirty="0">
                <a:latin typeface="Bahnschrift" panose="020B0502040204020203" pitchFamily="34" charset="0"/>
              </a:rPr>
              <a:t> </a:t>
            </a:r>
            <a:r>
              <a:rPr lang="en-US" sz="2800" dirty="0" err="1">
                <a:latin typeface="Bahnschrift" panose="020B0502040204020203" pitchFamily="34" charset="0"/>
              </a:rPr>
              <a:t>suất</a:t>
            </a:r>
            <a:r>
              <a:rPr lang="en-US" sz="2800" dirty="0">
                <a:latin typeface="Bahnschrift" panose="020B0502040204020203" pitchFamily="34" charset="0"/>
              </a:rPr>
              <a:t> (Version Pro)</a:t>
            </a:r>
            <a:endParaRPr lang="en-ID" sz="2800" dirty="0">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4"/>
          <p:cNvSpPr/>
          <p:nvPr/>
        </p:nvSpPr>
        <p:spPr>
          <a:xfrm>
            <a:off x="1" y="0"/>
            <a:ext cx="2617694" cy="6858000"/>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CHỨC NĂNG GUI TOOL NOSQL MANAGER</a:t>
            </a: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Chỗ dành sẵn cho Nội dung 7"/>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412376" y="4396441"/>
            <a:ext cx="1579563" cy="1579563"/>
          </a:xfrm>
        </p:spPr>
      </p:pic>
      <p:sp>
        <p:nvSpPr>
          <p:cNvPr id="8" name="TextBox 7"/>
          <p:cNvSpPr txBox="1"/>
          <p:nvPr/>
        </p:nvSpPr>
        <p:spPr>
          <a:xfrm>
            <a:off x="6971457" y="4396441"/>
            <a:ext cx="5144342" cy="830997"/>
          </a:xfrm>
          <a:prstGeom prst="rect">
            <a:avLst/>
          </a:prstGeom>
          <a:noFill/>
        </p:spPr>
        <p:txBody>
          <a:bodyPr wrap="square" rtlCol="0">
            <a:spAutoFit/>
          </a:bodyPr>
          <a:lstStyle/>
          <a:p>
            <a:pPr lvl="2"/>
            <a:r>
              <a:rPr lang="en-US" sz="2400" dirty="0">
                <a:latin typeface="Anton" panose="00000500000000000000" pitchFamily="2" charset="0"/>
              </a:rPr>
              <a:t>Advanced Data Manipulations (</a:t>
            </a:r>
            <a:r>
              <a:rPr lang="en-US" sz="2400" dirty="0" err="1">
                <a:latin typeface="Anton" panose="00000500000000000000" pitchFamily="2" charset="0"/>
              </a:rPr>
              <a:t>Thao</a:t>
            </a:r>
            <a:r>
              <a:rPr lang="en-US" sz="2400" dirty="0">
                <a:latin typeface="Anton" panose="00000500000000000000" pitchFamily="2" charset="0"/>
              </a:rPr>
              <a:t> </a:t>
            </a:r>
            <a:r>
              <a:rPr lang="en-US" sz="2400" dirty="0" err="1">
                <a:latin typeface="Anton" panose="00000500000000000000" pitchFamily="2" charset="0"/>
              </a:rPr>
              <a:t>tác</a:t>
            </a:r>
            <a:r>
              <a:rPr lang="en-US" sz="2400" dirty="0">
                <a:latin typeface="Anton" panose="00000500000000000000" pitchFamily="2" charset="0"/>
              </a:rPr>
              <a:t> </a:t>
            </a:r>
            <a:r>
              <a:rPr lang="en-US" sz="2400" dirty="0" err="1">
                <a:latin typeface="Anton" panose="00000500000000000000" pitchFamily="2" charset="0"/>
              </a:rPr>
              <a:t>dữ</a:t>
            </a:r>
            <a:r>
              <a:rPr lang="en-US" sz="2400" dirty="0">
                <a:latin typeface="Anton" panose="00000500000000000000" pitchFamily="2" charset="0"/>
              </a:rPr>
              <a:t> </a:t>
            </a:r>
            <a:r>
              <a:rPr lang="en-US" sz="2400" dirty="0" err="1">
                <a:latin typeface="Anton" panose="00000500000000000000" pitchFamily="2" charset="0"/>
              </a:rPr>
              <a:t>liệu</a:t>
            </a:r>
            <a:r>
              <a:rPr lang="en-US" sz="2400" dirty="0">
                <a:latin typeface="Anton" panose="00000500000000000000" pitchFamily="2" charset="0"/>
              </a:rPr>
              <a:t> </a:t>
            </a:r>
            <a:r>
              <a:rPr lang="en-US" sz="2400" dirty="0" err="1">
                <a:latin typeface="Anton" panose="00000500000000000000" pitchFamily="2" charset="0"/>
              </a:rPr>
              <a:t>nâng</a:t>
            </a:r>
            <a:r>
              <a:rPr lang="en-US" sz="2400" dirty="0">
                <a:latin typeface="Anton" panose="00000500000000000000" pitchFamily="2" charset="0"/>
              </a:rPr>
              <a:t> </a:t>
            </a:r>
            <a:r>
              <a:rPr lang="en-US" sz="2400" dirty="0" err="1">
                <a:latin typeface="Anton" panose="00000500000000000000" pitchFamily="2" charset="0"/>
              </a:rPr>
              <a:t>cao</a:t>
            </a:r>
            <a:r>
              <a:rPr lang="en-US" sz="2400" dirty="0">
                <a:latin typeface="Anton" panose="00000500000000000000" pitchFamily="2" charset="0"/>
              </a:rPr>
              <a:t>)</a:t>
            </a:r>
            <a:endParaRPr lang="en-US" sz="2400" dirty="0">
              <a:latin typeface="Anton" panose="00000500000000000000" pitchFamily="2" charset="0"/>
            </a:endParaRPr>
          </a:p>
        </p:txBody>
      </p:sp>
      <p:pic>
        <p:nvPicPr>
          <p:cNvPr id="9" name="Picture 8"/>
          <p:cNvPicPr/>
          <p:nvPr/>
        </p:nvPicPr>
        <p:blipFill rotWithShape="1">
          <a:blip r:embed="rId2"/>
          <a:srcRect t="-228" r="69744" b="69459"/>
          <a:stretch>
            <a:fillRect/>
          </a:stretch>
        </p:blipFill>
        <p:spPr bwMode="auto">
          <a:xfrm>
            <a:off x="7812350" y="1630562"/>
            <a:ext cx="4093478" cy="2156460"/>
          </a:xfrm>
          <a:prstGeom prst="rect">
            <a:avLst/>
          </a:prstGeom>
          <a:ln>
            <a:noFill/>
          </a:ln>
        </p:spPr>
      </p:pic>
      <p:sp>
        <p:nvSpPr>
          <p:cNvPr id="10" name="Hộp Văn bản 8"/>
          <p:cNvSpPr txBox="1"/>
          <p:nvPr/>
        </p:nvSpPr>
        <p:spPr>
          <a:xfrm>
            <a:off x="2786060" y="366623"/>
            <a:ext cx="4868967" cy="6124754"/>
          </a:xfrm>
          <a:prstGeom prst="rect">
            <a:avLst/>
          </a:prstGeom>
          <a:noFill/>
          <a:ln w="38100">
            <a:solidFill>
              <a:schemeClr val="accent3">
                <a:lumMod val="75000"/>
              </a:schemeClr>
            </a:solidFill>
            <a:prstDash val="dash"/>
          </a:ln>
        </p:spPr>
        <p:txBody>
          <a:bodyPr wrap="square" rtlCol="0">
            <a:spAutoFit/>
          </a:bodyPr>
          <a:lstStyle/>
          <a:p>
            <a:pPr marL="457200" lvl="0" indent="-457200">
              <a:buFont typeface="Courier New" panose="02070309020205020404" pitchFamily="49" charset="0"/>
              <a:buChar char="o"/>
            </a:pPr>
            <a:r>
              <a:rPr lang="en-US" sz="2800" dirty="0" err="1">
                <a:latin typeface="Bahnschrift" panose="020B0502040204020203" pitchFamily="34" charset="0"/>
              </a:rPr>
              <a:t>Nhân</a:t>
            </a:r>
            <a:r>
              <a:rPr lang="en-US" sz="2800" dirty="0">
                <a:latin typeface="Bahnschrift" panose="020B0502040204020203" pitchFamily="34" charset="0"/>
              </a:rPr>
              <a:t> </a:t>
            </a:r>
            <a:r>
              <a:rPr lang="en-US" sz="2800" dirty="0" err="1">
                <a:latin typeface="Bahnschrift" panose="020B0502040204020203" pitchFamily="34" charset="0"/>
              </a:rPr>
              <a:t>bản</a:t>
            </a:r>
            <a:r>
              <a:rPr lang="en-US" sz="2800" dirty="0">
                <a:latin typeface="Bahnschrift" panose="020B0502040204020203" pitchFamily="34" charset="0"/>
              </a:rPr>
              <a:t> Collection (Version Free + Pro)</a:t>
            </a:r>
            <a:endParaRPr lang="en-ID" sz="2800" dirty="0">
              <a:latin typeface="Bahnschrift" panose="020B0502040204020203" pitchFamily="34" charset="0"/>
            </a:endParaRPr>
          </a:p>
          <a:p>
            <a:pPr marL="457200" lvl="0" indent="-457200">
              <a:buFont typeface="Courier New" panose="02070309020205020404" pitchFamily="49" charset="0"/>
              <a:buChar char="o"/>
            </a:pPr>
            <a:r>
              <a:rPr lang="en-US" sz="2800" dirty="0">
                <a:latin typeface="Bahnschrift" panose="020B0502040204020203" pitchFamily="34" charset="0"/>
              </a:rPr>
              <a:t>Import tables from MySQL </a:t>
            </a:r>
            <a:r>
              <a:rPr lang="en-US" sz="2800" dirty="0" err="1">
                <a:latin typeface="Bahnschrift" panose="020B0502040204020203" pitchFamily="34" charset="0"/>
              </a:rPr>
              <a:t>và</a:t>
            </a:r>
            <a:r>
              <a:rPr lang="en-US" sz="2800" dirty="0">
                <a:latin typeface="Bahnschrift" panose="020B0502040204020203" pitchFamily="34" charset="0"/>
              </a:rPr>
              <a:t> SQL Server database (Version Pro)</a:t>
            </a:r>
            <a:endParaRPr lang="en-ID" sz="2800" dirty="0">
              <a:latin typeface="Bahnschrift" panose="020B0502040204020203" pitchFamily="34" charset="0"/>
            </a:endParaRPr>
          </a:p>
          <a:p>
            <a:pPr marL="342900" indent="-342900">
              <a:buFont typeface="Courier New" panose="02070309020205020404" pitchFamily="49" charset="0"/>
              <a:buChar char="o"/>
            </a:pPr>
            <a:r>
              <a:rPr lang="en-US" sz="2800" dirty="0">
                <a:latin typeface="Bahnschrift" panose="020B0502040204020203" pitchFamily="34" charset="0"/>
              </a:rPr>
              <a:t>Import Data from File (CSV or JSON) (Version Pro)</a:t>
            </a:r>
            <a:endParaRPr lang="en-ID" sz="2800" dirty="0">
              <a:latin typeface="Bahnschrift" panose="020B0502040204020203" pitchFamily="34" charset="0"/>
            </a:endParaRPr>
          </a:p>
          <a:p>
            <a:pPr marL="342900" indent="-342900">
              <a:buFont typeface="Courier New" panose="02070309020205020404" pitchFamily="49" charset="0"/>
              <a:buChar char="o"/>
            </a:pPr>
            <a:r>
              <a:rPr lang="en-US" sz="2800" dirty="0">
                <a:latin typeface="Bahnschrift" panose="020B0502040204020203" pitchFamily="34" charset="0"/>
              </a:rPr>
              <a:t>Export </a:t>
            </a:r>
            <a:r>
              <a:rPr lang="en-US" sz="2800" dirty="0" err="1">
                <a:latin typeface="Bahnschrift" panose="020B0502040204020203" pitchFamily="34" charset="0"/>
              </a:rPr>
              <a:t>dữ</a:t>
            </a:r>
            <a:r>
              <a:rPr lang="en-US" sz="2800" dirty="0">
                <a:latin typeface="Bahnschrift" panose="020B0502040204020203" pitchFamily="34" charset="0"/>
              </a:rPr>
              <a:t> </a:t>
            </a:r>
            <a:r>
              <a:rPr lang="en-US" sz="2800" dirty="0" err="1">
                <a:latin typeface="Bahnschrift" panose="020B0502040204020203" pitchFamily="34" charset="0"/>
              </a:rPr>
              <a:t>liệu</a:t>
            </a:r>
            <a:r>
              <a:rPr lang="en-US" sz="2800" dirty="0">
                <a:latin typeface="Bahnschrift" panose="020B0502040204020203" pitchFamily="34" charset="0"/>
              </a:rPr>
              <a:t> </a:t>
            </a:r>
            <a:r>
              <a:rPr lang="en-US" sz="2800" dirty="0" err="1">
                <a:latin typeface="Bahnschrift" panose="020B0502040204020203" pitchFamily="34" charset="0"/>
              </a:rPr>
              <a:t>thành</a:t>
            </a:r>
            <a:r>
              <a:rPr lang="en-US" sz="2800" dirty="0">
                <a:latin typeface="Bahnschrift" panose="020B0502040204020203" pitchFamily="34" charset="0"/>
              </a:rPr>
              <a:t> file CSV, JSON, XML </a:t>
            </a:r>
            <a:r>
              <a:rPr lang="en-US" sz="2800" dirty="0" err="1">
                <a:latin typeface="Bahnschrift" panose="020B0502040204020203" pitchFamily="34" charset="0"/>
              </a:rPr>
              <a:t>và</a:t>
            </a:r>
            <a:r>
              <a:rPr lang="en-US" sz="2800" dirty="0">
                <a:latin typeface="Bahnschrift" panose="020B0502040204020203" pitchFamily="34" charset="0"/>
              </a:rPr>
              <a:t> XLSX (Version Pro)</a:t>
            </a:r>
            <a:endParaRPr lang="en-ID" sz="2800" dirty="0">
              <a:latin typeface="Bahnschrift" panose="020B0502040204020203" pitchFamily="34" charset="0"/>
            </a:endParaRPr>
          </a:p>
          <a:p>
            <a:pPr marL="342900" indent="-342900">
              <a:buFont typeface="Courier New" panose="02070309020205020404" pitchFamily="49" charset="0"/>
              <a:buChar char="o"/>
            </a:pPr>
            <a:r>
              <a:rPr lang="en-US" sz="2800" dirty="0">
                <a:latin typeface="Bahnschrift" panose="020B0502040204020203" pitchFamily="34" charset="0"/>
              </a:rPr>
              <a:t>Sao </a:t>
            </a:r>
            <a:r>
              <a:rPr lang="en-US" sz="2800" dirty="0" err="1">
                <a:latin typeface="Bahnschrift" panose="020B0502040204020203" pitchFamily="34" charset="0"/>
              </a:rPr>
              <a:t>chép</a:t>
            </a:r>
            <a:r>
              <a:rPr lang="en-US" sz="2800" dirty="0">
                <a:latin typeface="Bahnschrift" panose="020B0502040204020203" pitchFamily="34" charset="0"/>
              </a:rPr>
              <a:t> Collection sang </a:t>
            </a:r>
            <a:r>
              <a:rPr lang="en-US" sz="2800" dirty="0" err="1">
                <a:latin typeface="Bahnschrift" panose="020B0502040204020203" pitchFamily="34" charset="0"/>
              </a:rPr>
              <a:t>một</a:t>
            </a:r>
            <a:r>
              <a:rPr lang="en-US" sz="2800" dirty="0">
                <a:latin typeface="Bahnschrift" panose="020B0502040204020203" pitchFamily="34" charset="0"/>
              </a:rPr>
              <a:t> MongoDB </a:t>
            </a:r>
            <a:r>
              <a:rPr lang="en-US" sz="2800" dirty="0" err="1">
                <a:latin typeface="Bahnschrift" panose="020B0502040204020203" pitchFamily="34" charset="0"/>
              </a:rPr>
              <a:t>khác</a:t>
            </a:r>
            <a:r>
              <a:rPr lang="en-US" sz="2800" dirty="0">
                <a:latin typeface="Bahnschrift" panose="020B0502040204020203" pitchFamily="34" charset="0"/>
              </a:rPr>
              <a:t> (Version Pro)</a:t>
            </a:r>
            <a:endParaRPr lang="en-ID" sz="2800" dirty="0">
              <a:latin typeface="Bahnschrift" panose="020B0502040204020203" pitchFamily="34" charset="0"/>
            </a:endParaRPr>
          </a:p>
          <a:p>
            <a:pPr marL="285750" lvl="0" indent="-285750">
              <a:buFont typeface="Courier New" panose="02070309020205020404" pitchFamily="49" charset="0"/>
              <a:buChar char="o"/>
            </a:pPr>
            <a:endParaRPr lang="en-ID" sz="2800" dirty="0">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SQL</a:t>
            </a:r>
            <a:endPar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vs</a:t>
            </a:r>
            <a:endPar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NOSQL</a:t>
            </a:r>
            <a:endPar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6" name="Hình ảnh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497" y="2750817"/>
            <a:ext cx="1487705" cy="1487705"/>
          </a:xfrm>
          <a:prstGeom prst="rect">
            <a:avLst/>
          </a:prstGeom>
        </p:spPr>
      </p:pic>
      <p:graphicFrame>
        <p:nvGraphicFramePr>
          <p:cNvPr id="4" name="Table 3"/>
          <p:cNvGraphicFramePr>
            <a:graphicFrameLocks noGrp="1"/>
          </p:cNvGraphicFramePr>
          <p:nvPr/>
        </p:nvGraphicFramePr>
        <p:xfrm>
          <a:off x="3188446" y="587923"/>
          <a:ext cx="8128000" cy="6037354"/>
        </p:xfrm>
        <a:graphic>
          <a:graphicData uri="http://schemas.openxmlformats.org/drawingml/2006/table">
            <a:tbl>
              <a:tblPr firstRow="1" bandRow="1">
                <a:tableStyleId>{7DF18680-E054-41AD-8BC1-D1AEF772440D}</a:tableStyleId>
              </a:tblPr>
              <a:tblGrid>
                <a:gridCol w="4064000"/>
                <a:gridCol w="4064000"/>
              </a:tblGrid>
              <a:tr h="365103">
                <a:tc>
                  <a:txBody>
                    <a:bodyPr/>
                    <a:lstStyle/>
                    <a:p>
                      <a:r>
                        <a:rPr lang="en-US" sz="1800" dirty="0" err="1">
                          <a:latin typeface="Bahnschrift" panose="020B0502040204020203" pitchFamily="34" charset="0"/>
                        </a:rPr>
                        <a:t>Ưu</a:t>
                      </a:r>
                      <a:r>
                        <a:rPr lang="en-US" sz="1800" baseline="0" dirty="0">
                          <a:latin typeface="Bahnschrift" panose="020B0502040204020203" pitchFamily="34" charset="0"/>
                        </a:rPr>
                        <a:t> </a:t>
                      </a:r>
                      <a:r>
                        <a:rPr lang="en-US" sz="1800" baseline="0" dirty="0" err="1">
                          <a:latin typeface="Bahnschrift" panose="020B0502040204020203" pitchFamily="34" charset="0"/>
                        </a:rPr>
                        <a:t>điểm</a:t>
                      </a:r>
                      <a:endParaRPr lang="en-US" sz="1800" dirty="0">
                        <a:latin typeface="Bahnschrift" panose="020B0502040204020203" pitchFamily="34" charset="0"/>
                      </a:endParaRPr>
                    </a:p>
                  </a:txBody>
                  <a:tcPr/>
                </a:tc>
                <a:tc>
                  <a:txBody>
                    <a:bodyPr/>
                    <a:lstStyle/>
                    <a:p>
                      <a:r>
                        <a:rPr lang="en-US" sz="1800" kern="1200" dirty="0" err="1">
                          <a:effectLst/>
                          <a:latin typeface="Bahnschrift" panose="020B0502040204020203" pitchFamily="34" charset="0"/>
                        </a:rPr>
                        <a:t>Khuyết</a:t>
                      </a:r>
                      <a:r>
                        <a:rPr lang="en-US" sz="1800" kern="1200" dirty="0">
                          <a:effectLst/>
                          <a:latin typeface="Bahnschrift" panose="020B0502040204020203" pitchFamily="34" charset="0"/>
                        </a:rPr>
                        <a:t> </a:t>
                      </a:r>
                      <a:r>
                        <a:rPr lang="en-US" sz="1800" kern="1200" dirty="0" err="1">
                          <a:effectLst/>
                          <a:latin typeface="Bahnschrift" panose="020B0502040204020203" pitchFamily="34" charset="0"/>
                        </a:rPr>
                        <a:t>điểm</a:t>
                      </a:r>
                      <a:endParaRPr lang="en-US" sz="1800" dirty="0">
                        <a:latin typeface="Bahnschrift" panose="020B0502040204020203" pitchFamily="34" charset="0"/>
                      </a:endParaRPr>
                    </a:p>
                  </a:txBody>
                  <a:tcPr/>
                </a:tc>
              </a:tr>
              <a:tr h="1215341">
                <a:tc>
                  <a:txBody>
                    <a:bodyPr/>
                    <a:lstStyle/>
                    <a:p>
                      <a:pPr indent="252095">
                        <a:lnSpc>
                          <a:spcPct val="150000"/>
                        </a:lnSpc>
                        <a:spcBef>
                          <a:spcPts val="600"/>
                        </a:spcBef>
                        <a:spcAft>
                          <a:spcPts val="600"/>
                        </a:spcAft>
                      </a:pPr>
                      <a:r>
                        <a:rPr lang="en-US" sz="1800" dirty="0" err="1">
                          <a:effectLst/>
                          <a:latin typeface="Bahnschrift" panose="020B0502040204020203" pitchFamily="34" charset="0"/>
                        </a:rPr>
                        <a:t>Giao</a:t>
                      </a:r>
                      <a:r>
                        <a:rPr lang="en-US" sz="1800" dirty="0">
                          <a:effectLst/>
                          <a:latin typeface="Bahnschrift" panose="020B0502040204020203" pitchFamily="34" charset="0"/>
                        </a:rPr>
                        <a:t> </a:t>
                      </a:r>
                      <a:r>
                        <a:rPr lang="en-US" sz="1800" dirty="0" err="1">
                          <a:effectLst/>
                          <a:latin typeface="Bahnschrift" panose="020B0502040204020203" pitchFamily="34" charset="0"/>
                        </a:rPr>
                        <a:t>diện</a:t>
                      </a:r>
                      <a:r>
                        <a:rPr lang="en-US" sz="1800" dirty="0">
                          <a:effectLst/>
                          <a:latin typeface="Bahnschrift" panose="020B0502040204020203" pitchFamily="34" charset="0"/>
                        </a:rPr>
                        <a:t> </a:t>
                      </a:r>
                      <a:r>
                        <a:rPr lang="en-US" sz="1800" dirty="0" err="1">
                          <a:effectLst/>
                          <a:latin typeface="Bahnschrift" panose="020B0502040204020203" pitchFamily="34" charset="0"/>
                        </a:rPr>
                        <a:t>rõ</a:t>
                      </a:r>
                      <a:r>
                        <a:rPr lang="en-US" sz="1800" dirty="0">
                          <a:effectLst/>
                          <a:latin typeface="Bahnschrift" panose="020B0502040204020203" pitchFamily="34" charset="0"/>
                        </a:rPr>
                        <a:t> </a:t>
                      </a:r>
                      <a:r>
                        <a:rPr lang="en-US" sz="1800" dirty="0" err="1">
                          <a:effectLst/>
                          <a:latin typeface="Bahnschrift" panose="020B0502040204020203" pitchFamily="34" charset="0"/>
                        </a:rPr>
                        <a:t>ràng</a:t>
                      </a:r>
                      <a:r>
                        <a:rPr lang="en-US" sz="1800" dirty="0">
                          <a:effectLst/>
                          <a:latin typeface="Bahnschrift" panose="020B0502040204020203" pitchFamily="34" charset="0"/>
                        </a:rPr>
                        <a:t>: </a:t>
                      </a:r>
                      <a:r>
                        <a:rPr lang="en-US" sz="1800" dirty="0" err="1">
                          <a:effectLst/>
                          <a:latin typeface="Bahnschrift" panose="020B0502040204020203" pitchFamily="34" charset="0"/>
                        </a:rPr>
                        <a:t>NoSQL</a:t>
                      </a:r>
                      <a:r>
                        <a:rPr lang="en-US" sz="1800" dirty="0">
                          <a:effectLst/>
                          <a:latin typeface="Bahnschrift" panose="020B0502040204020203" pitchFamily="34" charset="0"/>
                        </a:rPr>
                        <a:t> Management </a:t>
                      </a:r>
                      <a:r>
                        <a:rPr lang="en-US" sz="1800" dirty="0" err="1">
                          <a:effectLst/>
                          <a:latin typeface="Bahnschrift" panose="020B0502040204020203" pitchFamily="34" charset="0"/>
                        </a:rPr>
                        <a:t>có</a:t>
                      </a:r>
                      <a:r>
                        <a:rPr lang="en-US" sz="1800" dirty="0">
                          <a:effectLst/>
                          <a:latin typeface="Bahnschrift" panose="020B0502040204020203" pitchFamily="34" charset="0"/>
                        </a:rPr>
                        <a:t> </a:t>
                      </a:r>
                      <a:r>
                        <a:rPr lang="en-US" sz="1800" dirty="0" err="1">
                          <a:effectLst/>
                          <a:latin typeface="Bahnschrift" panose="020B0502040204020203" pitchFamily="34" charset="0"/>
                        </a:rPr>
                        <a:t>giao</a:t>
                      </a:r>
                      <a:r>
                        <a:rPr lang="en-US" sz="1800" dirty="0">
                          <a:effectLst/>
                          <a:latin typeface="Bahnschrift" panose="020B0502040204020203" pitchFamily="34" charset="0"/>
                        </a:rPr>
                        <a:t> </a:t>
                      </a:r>
                      <a:r>
                        <a:rPr lang="en-US" sz="1800" dirty="0" err="1">
                          <a:effectLst/>
                          <a:latin typeface="Bahnschrift" panose="020B0502040204020203" pitchFamily="34" charset="0"/>
                        </a:rPr>
                        <a:t>diện</a:t>
                      </a:r>
                      <a:r>
                        <a:rPr lang="en-US" sz="1800" dirty="0">
                          <a:effectLst/>
                          <a:latin typeface="Bahnschrift" panose="020B0502040204020203" pitchFamily="34" charset="0"/>
                        </a:rPr>
                        <a:t> </a:t>
                      </a:r>
                      <a:r>
                        <a:rPr lang="en-US" sz="1800" dirty="0" err="1">
                          <a:effectLst/>
                          <a:latin typeface="Bahnschrift" panose="020B0502040204020203" pitchFamily="34" charset="0"/>
                        </a:rPr>
                        <a:t>dễ</a:t>
                      </a:r>
                      <a:r>
                        <a:rPr lang="en-US" sz="1800" dirty="0">
                          <a:effectLst/>
                          <a:latin typeface="Bahnschrift" panose="020B0502040204020203" pitchFamily="34" charset="0"/>
                        </a:rPr>
                        <a:t> </a:t>
                      </a:r>
                      <a:r>
                        <a:rPr lang="en-US" sz="1800" dirty="0" err="1">
                          <a:effectLst/>
                          <a:latin typeface="Bahnschrift" panose="020B0502040204020203" pitchFamily="34" charset="0"/>
                        </a:rPr>
                        <a:t>dùng</a:t>
                      </a:r>
                      <a:r>
                        <a:rPr lang="en-US" sz="1800" dirty="0">
                          <a:effectLst/>
                          <a:latin typeface="Bahnschrift" panose="020B0502040204020203" pitchFamily="34" charset="0"/>
                        </a:rPr>
                        <a:t> </a:t>
                      </a:r>
                      <a:r>
                        <a:rPr lang="en-US" sz="1800" dirty="0" err="1">
                          <a:effectLst/>
                          <a:latin typeface="Bahnschrift" panose="020B0502040204020203" pitchFamily="34" charset="0"/>
                        </a:rPr>
                        <a:t>với</a:t>
                      </a:r>
                      <a:r>
                        <a:rPr lang="en-US" sz="1800" dirty="0">
                          <a:effectLst/>
                          <a:latin typeface="Bahnschrift" panose="020B0502040204020203" pitchFamily="34" charset="0"/>
                        </a:rPr>
                        <a:t> </a:t>
                      </a:r>
                      <a:r>
                        <a:rPr lang="en-US" sz="1800" dirty="0" err="1">
                          <a:effectLst/>
                          <a:latin typeface="Bahnschrift" panose="020B0502040204020203" pitchFamily="34" charset="0"/>
                        </a:rPr>
                        <a:t>đầy</a:t>
                      </a:r>
                      <a:r>
                        <a:rPr lang="en-US" sz="1800" dirty="0">
                          <a:effectLst/>
                          <a:latin typeface="Bahnschrift" panose="020B0502040204020203" pitchFamily="34" charset="0"/>
                        </a:rPr>
                        <a:t> </a:t>
                      </a:r>
                      <a:r>
                        <a:rPr lang="en-US" sz="1800" dirty="0" err="1">
                          <a:effectLst/>
                          <a:latin typeface="Bahnschrift" panose="020B0502040204020203" pitchFamily="34" charset="0"/>
                        </a:rPr>
                        <a:t>đủ</a:t>
                      </a:r>
                      <a:r>
                        <a:rPr lang="en-US" sz="1800" dirty="0">
                          <a:effectLst/>
                          <a:latin typeface="Bahnschrift" panose="020B0502040204020203" pitchFamily="34" charset="0"/>
                        </a:rPr>
                        <a:t> </a:t>
                      </a:r>
                      <a:r>
                        <a:rPr lang="en-US" sz="1800" dirty="0" err="1">
                          <a:effectLst/>
                          <a:latin typeface="Bahnschrift" panose="020B0502040204020203" pitchFamily="34" charset="0"/>
                        </a:rPr>
                        <a:t>các</a:t>
                      </a:r>
                      <a:r>
                        <a:rPr lang="en-US" sz="1800" dirty="0">
                          <a:effectLst/>
                          <a:latin typeface="Bahnschrift" panose="020B0502040204020203" pitchFamily="34" charset="0"/>
                        </a:rPr>
                        <a:t> tool </a:t>
                      </a:r>
                      <a:r>
                        <a:rPr lang="en-US" sz="1800" dirty="0" err="1">
                          <a:effectLst/>
                          <a:latin typeface="Bahnschrift" panose="020B0502040204020203" pitchFamily="34" charset="0"/>
                        </a:rPr>
                        <a:t>cần</a:t>
                      </a:r>
                      <a:r>
                        <a:rPr lang="en-US" sz="1800" dirty="0">
                          <a:effectLst/>
                          <a:latin typeface="Bahnschrift" panose="020B0502040204020203" pitchFamily="34" charset="0"/>
                        </a:rPr>
                        <a:t> </a:t>
                      </a:r>
                      <a:r>
                        <a:rPr lang="en-US" sz="1800" dirty="0" err="1">
                          <a:effectLst/>
                          <a:latin typeface="Bahnschrift" panose="020B0502040204020203" pitchFamily="34" charset="0"/>
                        </a:rPr>
                        <a:t>thiết</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800" dirty="0" err="1">
                          <a:effectLst/>
                          <a:latin typeface="Bahnschrift" panose="020B0502040204020203" pitchFamily="34" charset="0"/>
                        </a:rPr>
                        <a:t>Các</a:t>
                      </a:r>
                      <a:r>
                        <a:rPr lang="en-US" sz="1800" dirty="0">
                          <a:effectLst/>
                          <a:latin typeface="Bahnschrift" panose="020B0502040204020203" pitchFamily="34" charset="0"/>
                        </a:rPr>
                        <a:t> Collection </a:t>
                      </a:r>
                      <a:r>
                        <a:rPr lang="en-US" sz="1800" dirty="0" err="1">
                          <a:effectLst/>
                          <a:latin typeface="Bahnschrift" panose="020B0502040204020203" pitchFamily="34" charset="0"/>
                        </a:rPr>
                        <a:t>không</a:t>
                      </a:r>
                      <a:r>
                        <a:rPr lang="en-US" sz="1800" dirty="0">
                          <a:effectLst/>
                          <a:latin typeface="Bahnschrift" panose="020B0502040204020203" pitchFamily="34" charset="0"/>
                        </a:rPr>
                        <a:t> </a:t>
                      </a:r>
                      <a:r>
                        <a:rPr lang="en-US" sz="1800" dirty="0" err="1">
                          <a:effectLst/>
                          <a:latin typeface="Bahnschrift" panose="020B0502040204020203" pitchFamily="34" charset="0"/>
                        </a:rPr>
                        <a:t>có</a:t>
                      </a:r>
                      <a:r>
                        <a:rPr lang="en-US" sz="1800" dirty="0">
                          <a:effectLst/>
                          <a:latin typeface="Bahnschrift" panose="020B0502040204020203" pitchFamily="34" charset="0"/>
                        </a:rPr>
                        <a:t> </a:t>
                      </a:r>
                      <a:r>
                        <a:rPr lang="en-US" sz="1800" dirty="0" err="1">
                          <a:effectLst/>
                          <a:latin typeface="Bahnschrift" panose="020B0502040204020203" pitchFamily="34" charset="0"/>
                        </a:rPr>
                        <a:t>mối</a:t>
                      </a:r>
                      <a:r>
                        <a:rPr lang="en-US" sz="1800" dirty="0">
                          <a:effectLst/>
                          <a:latin typeface="Bahnschrift" panose="020B0502040204020203" pitchFamily="34" charset="0"/>
                        </a:rPr>
                        <a:t> </a:t>
                      </a:r>
                      <a:r>
                        <a:rPr lang="en-US" sz="1800" dirty="0" err="1">
                          <a:effectLst/>
                          <a:latin typeface="Bahnschrift" panose="020B0502040204020203" pitchFamily="34" charset="0"/>
                        </a:rPr>
                        <a:t>liên</a:t>
                      </a:r>
                      <a:r>
                        <a:rPr lang="en-US" sz="1800" dirty="0">
                          <a:effectLst/>
                          <a:latin typeface="Bahnschrift" panose="020B0502040204020203" pitchFamily="34" charset="0"/>
                        </a:rPr>
                        <a:t> </a:t>
                      </a:r>
                      <a:r>
                        <a:rPr lang="en-US" sz="1800" dirty="0" err="1">
                          <a:effectLst/>
                          <a:latin typeface="Bahnschrift" panose="020B0502040204020203" pitchFamily="34" charset="0"/>
                        </a:rPr>
                        <a:t>hệ</a:t>
                      </a:r>
                      <a:r>
                        <a:rPr lang="en-US" sz="1800" dirty="0">
                          <a:effectLst/>
                          <a:latin typeface="Bahnschrift" panose="020B0502040204020203" pitchFamily="34" charset="0"/>
                        </a:rPr>
                        <a:t> </a:t>
                      </a:r>
                      <a:r>
                        <a:rPr lang="en-US" sz="1800" dirty="0" err="1">
                          <a:effectLst/>
                          <a:latin typeface="Bahnschrift" panose="020B0502040204020203" pitchFamily="34" charset="0"/>
                        </a:rPr>
                        <a:t>nên</a:t>
                      </a:r>
                      <a:r>
                        <a:rPr lang="en-US" sz="1800" dirty="0">
                          <a:effectLst/>
                          <a:latin typeface="Bahnschrift" panose="020B0502040204020203" pitchFamily="34" charset="0"/>
                        </a:rPr>
                        <a:t> </a:t>
                      </a:r>
                      <a:r>
                        <a:rPr lang="en-US" sz="1800" dirty="0" err="1">
                          <a:effectLst/>
                          <a:latin typeface="Bahnschrift" panose="020B0502040204020203" pitchFamily="34" charset="0"/>
                        </a:rPr>
                        <a:t>việc</a:t>
                      </a:r>
                      <a:r>
                        <a:rPr lang="en-US" sz="1800" dirty="0">
                          <a:effectLst/>
                          <a:latin typeface="Bahnschrift" panose="020B0502040204020203" pitchFamily="34" charset="0"/>
                        </a:rPr>
                        <a:t> </a:t>
                      </a:r>
                      <a:r>
                        <a:rPr lang="en-US" sz="1800" dirty="0" err="1">
                          <a:effectLst/>
                          <a:latin typeface="Bahnschrift" panose="020B0502040204020203" pitchFamily="34" charset="0"/>
                        </a:rPr>
                        <a:t>truy</a:t>
                      </a:r>
                      <a:r>
                        <a:rPr lang="en-US" sz="1800" dirty="0">
                          <a:effectLst/>
                          <a:latin typeface="Bahnschrift" panose="020B0502040204020203" pitchFamily="34" charset="0"/>
                        </a:rPr>
                        <a:t> </a:t>
                      </a:r>
                      <a:r>
                        <a:rPr lang="en-US" sz="1800" dirty="0" err="1">
                          <a:effectLst/>
                          <a:latin typeface="Bahnschrift" panose="020B0502040204020203" pitchFamily="34" charset="0"/>
                        </a:rPr>
                        <a:t>vấn</a:t>
                      </a:r>
                      <a:r>
                        <a:rPr lang="en-US" sz="1800" dirty="0">
                          <a:effectLst/>
                          <a:latin typeface="Bahnschrift" panose="020B0502040204020203" pitchFamily="34" charset="0"/>
                        </a:rPr>
                        <a:t> </a:t>
                      </a:r>
                      <a:r>
                        <a:rPr lang="en-US" sz="1800" dirty="0" err="1">
                          <a:effectLst/>
                          <a:latin typeface="Bahnschrift" panose="020B0502040204020203" pitchFamily="34" charset="0"/>
                        </a:rPr>
                        <a:t>khó</a:t>
                      </a:r>
                      <a:r>
                        <a:rPr lang="en-US" sz="1800" dirty="0">
                          <a:effectLst/>
                          <a:latin typeface="Bahnschrift" panose="020B0502040204020203" pitchFamily="34" charset="0"/>
                        </a:rPr>
                        <a:t> </a:t>
                      </a:r>
                      <a:r>
                        <a:rPr lang="en-US" sz="1800" dirty="0" err="1">
                          <a:effectLst/>
                          <a:latin typeface="Bahnschrift" panose="020B0502040204020203" pitchFamily="34" charset="0"/>
                        </a:rPr>
                        <a:t>khăn</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r>
              <a:tr h="1215341">
                <a:tc>
                  <a:txBody>
                    <a:bodyPr/>
                    <a:lstStyle/>
                    <a:p>
                      <a:pPr indent="252095">
                        <a:lnSpc>
                          <a:spcPct val="150000"/>
                        </a:lnSpc>
                        <a:spcBef>
                          <a:spcPts val="600"/>
                        </a:spcBef>
                        <a:spcAft>
                          <a:spcPts val="600"/>
                        </a:spcAft>
                      </a:pPr>
                      <a:r>
                        <a:rPr lang="en-US" sz="1800" dirty="0" err="1">
                          <a:effectLst/>
                          <a:latin typeface="Bahnschrift" panose="020B0502040204020203" pitchFamily="34" charset="0"/>
                        </a:rPr>
                        <a:t>Giá</a:t>
                      </a:r>
                      <a:r>
                        <a:rPr lang="en-US" sz="1800" dirty="0">
                          <a:effectLst/>
                          <a:latin typeface="Bahnschrift" panose="020B0502040204020203" pitchFamily="34" charset="0"/>
                        </a:rPr>
                        <a:t> </a:t>
                      </a:r>
                      <a:r>
                        <a:rPr lang="en-US" sz="1800" dirty="0" err="1">
                          <a:effectLst/>
                          <a:latin typeface="Bahnschrift" panose="020B0502040204020203" pitchFamily="34" charset="0"/>
                        </a:rPr>
                        <a:t>cả</a:t>
                      </a:r>
                      <a:r>
                        <a:rPr lang="en-US" sz="1800" dirty="0">
                          <a:effectLst/>
                          <a:latin typeface="Bahnschrift" panose="020B0502040204020203" pitchFamily="34" charset="0"/>
                        </a:rPr>
                        <a:t>: Chi </a:t>
                      </a:r>
                      <a:r>
                        <a:rPr lang="en-US" sz="1800" dirty="0" err="1">
                          <a:effectLst/>
                          <a:latin typeface="Bahnschrift" panose="020B0502040204020203" pitchFamily="34" charset="0"/>
                        </a:rPr>
                        <a:t>phí</a:t>
                      </a:r>
                      <a:r>
                        <a:rPr lang="en-US" sz="1800" dirty="0">
                          <a:effectLst/>
                          <a:latin typeface="Bahnschrift" panose="020B0502040204020203" pitchFamily="34" charset="0"/>
                        </a:rPr>
                        <a:t> </a:t>
                      </a:r>
                      <a:r>
                        <a:rPr lang="en-US" sz="1800" dirty="0" err="1">
                          <a:effectLst/>
                          <a:latin typeface="Bahnschrift" panose="020B0502040204020203" pitchFamily="34" charset="0"/>
                        </a:rPr>
                        <a:t>vận</a:t>
                      </a:r>
                      <a:r>
                        <a:rPr lang="en-US" sz="1800" dirty="0">
                          <a:effectLst/>
                          <a:latin typeface="Bahnschrift" panose="020B0502040204020203" pitchFamily="34" charset="0"/>
                        </a:rPr>
                        <a:t> </a:t>
                      </a:r>
                      <a:r>
                        <a:rPr lang="en-US" sz="1800" dirty="0" err="1">
                          <a:effectLst/>
                          <a:latin typeface="Bahnschrift" panose="020B0502040204020203" pitchFamily="34" charset="0"/>
                        </a:rPr>
                        <a:t>hành</a:t>
                      </a:r>
                      <a:r>
                        <a:rPr lang="en-US" sz="1800" dirty="0">
                          <a:effectLst/>
                          <a:latin typeface="Bahnschrift" panose="020B0502040204020203" pitchFamily="34" charset="0"/>
                        </a:rPr>
                        <a:t> </a:t>
                      </a:r>
                      <a:r>
                        <a:rPr lang="en-US" sz="1800" dirty="0" err="1">
                          <a:effectLst/>
                          <a:latin typeface="Bahnschrift" panose="020B0502040204020203" pitchFamily="34" charset="0"/>
                        </a:rPr>
                        <a:t>của</a:t>
                      </a:r>
                      <a:r>
                        <a:rPr lang="en-US" sz="1800" dirty="0">
                          <a:effectLst/>
                          <a:latin typeface="Bahnschrift" panose="020B0502040204020203" pitchFamily="34" charset="0"/>
                        </a:rPr>
                        <a:t> </a:t>
                      </a:r>
                      <a:r>
                        <a:rPr lang="en-US" sz="1800" dirty="0" err="1">
                          <a:effectLst/>
                          <a:latin typeface="Bahnschrift" panose="020B0502040204020203" pitchFamily="34" charset="0"/>
                        </a:rPr>
                        <a:t>NoSQL</a:t>
                      </a:r>
                      <a:r>
                        <a:rPr lang="en-US" sz="1800" dirty="0">
                          <a:effectLst/>
                          <a:latin typeface="Bahnschrift" panose="020B0502040204020203" pitchFamily="34" charset="0"/>
                        </a:rPr>
                        <a:t> Management </a:t>
                      </a:r>
                      <a:r>
                        <a:rPr lang="en-US" sz="1800" dirty="0" err="1">
                          <a:effectLst/>
                          <a:latin typeface="Bahnschrift" panose="020B0502040204020203" pitchFamily="34" charset="0"/>
                        </a:rPr>
                        <a:t>thấp</a:t>
                      </a:r>
                      <a:r>
                        <a:rPr lang="en-US" sz="1800" dirty="0">
                          <a:effectLst/>
                          <a:latin typeface="Bahnschrift" panose="020B0502040204020203" pitchFamily="34" charset="0"/>
                        </a:rPr>
                        <a:t>, </a:t>
                      </a:r>
                      <a:r>
                        <a:rPr lang="en-US" sz="1800" dirty="0" err="1">
                          <a:effectLst/>
                          <a:latin typeface="Bahnschrift" panose="020B0502040204020203" pitchFamily="34" charset="0"/>
                        </a:rPr>
                        <a:t>lập</a:t>
                      </a:r>
                      <a:r>
                        <a:rPr lang="en-US" sz="1800" dirty="0">
                          <a:effectLst/>
                          <a:latin typeface="Bahnschrift" panose="020B0502040204020203" pitchFamily="34" charset="0"/>
                        </a:rPr>
                        <a:t> </a:t>
                      </a:r>
                      <a:r>
                        <a:rPr lang="en-US" sz="1800" dirty="0" err="1">
                          <a:effectLst/>
                          <a:latin typeface="Bahnschrift" panose="020B0502040204020203" pitchFamily="34" charset="0"/>
                        </a:rPr>
                        <a:t>trình</a:t>
                      </a:r>
                      <a:r>
                        <a:rPr lang="en-US" sz="1800" dirty="0">
                          <a:effectLst/>
                          <a:latin typeface="Bahnschrift" panose="020B0502040204020203" pitchFamily="34" charset="0"/>
                        </a:rPr>
                        <a:t> </a:t>
                      </a:r>
                      <a:r>
                        <a:rPr lang="en-US" sz="1800" dirty="0" err="1">
                          <a:effectLst/>
                          <a:latin typeface="Bahnschrift" panose="020B0502040204020203" pitchFamily="34" charset="0"/>
                        </a:rPr>
                        <a:t>viên</a:t>
                      </a:r>
                      <a:r>
                        <a:rPr lang="en-US" sz="1800" dirty="0">
                          <a:effectLst/>
                          <a:latin typeface="Bahnschrift" panose="020B0502040204020203" pitchFamily="34" charset="0"/>
                        </a:rPr>
                        <a:t> </a:t>
                      </a:r>
                      <a:r>
                        <a:rPr lang="en-US" sz="1800" dirty="0" err="1">
                          <a:effectLst/>
                          <a:latin typeface="Bahnschrift" panose="020B0502040204020203" pitchFamily="34" charset="0"/>
                        </a:rPr>
                        <a:t>có</a:t>
                      </a:r>
                      <a:r>
                        <a:rPr lang="en-US" sz="1800" dirty="0">
                          <a:effectLst/>
                          <a:latin typeface="Bahnschrift" panose="020B0502040204020203" pitchFamily="34" charset="0"/>
                        </a:rPr>
                        <a:t> </a:t>
                      </a:r>
                      <a:r>
                        <a:rPr lang="en-US" sz="1800" dirty="0" err="1">
                          <a:effectLst/>
                          <a:latin typeface="Bahnschrift" panose="020B0502040204020203" pitchFamily="34" charset="0"/>
                        </a:rPr>
                        <a:t>thể</a:t>
                      </a:r>
                      <a:r>
                        <a:rPr lang="en-US" sz="1800" dirty="0">
                          <a:effectLst/>
                          <a:latin typeface="Bahnschrift" panose="020B0502040204020203" pitchFamily="34" charset="0"/>
                        </a:rPr>
                        <a:t> </a:t>
                      </a:r>
                      <a:r>
                        <a:rPr lang="en-US" sz="1800" dirty="0" err="1">
                          <a:effectLst/>
                          <a:latin typeface="Bahnschrift" panose="020B0502040204020203" pitchFamily="34" charset="0"/>
                        </a:rPr>
                        <a:t>dễ</a:t>
                      </a:r>
                      <a:r>
                        <a:rPr lang="en-US" sz="1800" dirty="0">
                          <a:effectLst/>
                          <a:latin typeface="Bahnschrift" panose="020B0502040204020203" pitchFamily="34" charset="0"/>
                        </a:rPr>
                        <a:t> </a:t>
                      </a:r>
                      <a:r>
                        <a:rPr lang="en-US" sz="1800" dirty="0" err="1">
                          <a:effectLst/>
                          <a:latin typeface="Bahnschrift" panose="020B0502040204020203" pitchFamily="34" charset="0"/>
                        </a:rPr>
                        <a:t>dàng</a:t>
                      </a:r>
                      <a:r>
                        <a:rPr lang="en-US" sz="1800" dirty="0">
                          <a:effectLst/>
                          <a:latin typeface="Bahnschrift" panose="020B0502040204020203" pitchFamily="34" charset="0"/>
                        </a:rPr>
                        <a:t> </a:t>
                      </a:r>
                      <a:r>
                        <a:rPr lang="en-US" sz="1800" dirty="0" err="1">
                          <a:effectLst/>
                          <a:latin typeface="Bahnschrift" panose="020B0502040204020203" pitchFamily="34" charset="0"/>
                        </a:rPr>
                        <a:t>tiếp</a:t>
                      </a:r>
                      <a:r>
                        <a:rPr lang="en-US" sz="1800" dirty="0">
                          <a:effectLst/>
                          <a:latin typeface="Bahnschrift" panose="020B0502040204020203" pitchFamily="34" charset="0"/>
                        </a:rPr>
                        <a:t> </a:t>
                      </a:r>
                      <a:r>
                        <a:rPr lang="en-US" sz="1800" dirty="0" err="1">
                          <a:effectLst/>
                          <a:latin typeface="Bahnschrift" panose="020B0502040204020203" pitchFamily="34" charset="0"/>
                        </a:rPr>
                        <a:t>cận</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Không</a:t>
                      </a: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báo</a:t>
                      </a: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lỗi</a:t>
                      </a: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khi</a:t>
                      </a: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sai</a:t>
                      </a: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cú</a:t>
                      </a:r>
                      <a:r>
                        <a:rPr lang="en-US" sz="1800" dirty="0">
                          <a:effectLst/>
                          <a:latin typeface="Bahnschrift" panose="020B0502040204020203" pitchFamily="34" charset="0"/>
                          <a:sym typeface="+mn-ea"/>
                        </a:rPr>
                        <a:t> </a:t>
                      </a:r>
                      <a:r>
                        <a:rPr lang="en-US" sz="1800" dirty="0" err="1">
                          <a:effectLst/>
                          <a:latin typeface="Bahnschrift" panose="020B0502040204020203" pitchFamily="34" charset="0"/>
                          <a:sym typeface="+mn-ea"/>
                        </a:rPr>
                        <a:t>pháp</a:t>
                      </a:r>
                      <a:endParaRPr lang="en-US" sz="1800" dirty="0">
                        <a:effectLst/>
                        <a:latin typeface="Bahnschrift" panose="020B0502040204020203" pitchFamily="34" charset="0"/>
                        <a:ea typeface="Calibri" panose="020F0502020204030204"/>
                        <a:cs typeface="Times New Roman" panose="02020603050405020304"/>
                      </a:endParaRPr>
                    </a:p>
                    <a:p>
                      <a:pPr indent="252095">
                        <a:lnSpc>
                          <a:spcPct val="150000"/>
                        </a:lnSpc>
                        <a:spcBef>
                          <a:spcPts val="600"/>
                        </a:spcBef>
                        <a:spcAft>
                          <a:spcPts val="600"/>
                        </a:spcAft>
                      </a:pPr>
                      <a:endParaRPr lang="en-US" sz="1800">
                        <a:effectLst/>
                        <a:latin typeface="Bahnschrift" panose="020B0502040204020203" pitchFamily="34" charset="0"/>
                        <a:ea typeface="Calibri" panose="020F0502020204030204"/>
                        <a:cs typeface="Times New Roman" panose="02020603050405020304"/>
                      </a:endParaRPr>
                    </a:p>
                  </a:txBody>
                  <a:tcPr marL="68580" marR="68580" marT="0" marB="0"/>
                </a:tc>
              </a:tr>
              <a:tr h="810228">
                <a:tc>
                  <a:txBody>
                    <a:bodyPr/>
                    <a:lstStyle/>
                    <a:p>
                      <a:pPr indent="252095">
                        <a:lnSpc>
                          <a:spcPct val="150000"/>
                        </a:lnSpc>
                        <a:spcBef>
                          <a:spcPts val="600"/>
                        </a:spcBef>
                        <a:spcAft>
                          <a:spcPts val="600"/>
                        </a:spcAft>
                      </a:pPr>
                      <a:r>
                        <a:rPr lang="en-US" sz="1800">
                          <a:effectLst/>
                          <a:latin typeface="Bahnschrift" panose="020B0502040204020203" pitchFamily="34" charset="0"/>
                        </a:rPr>
                        <a:t>Export: Dễ dàng xuất tài liệu thành các file CSV, JSON, XML và XLSX</a:t>
                      </a:r>
                      <a:endParaRPr lang="en-US" sz="180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r>
              <a:tr h="810228">
                <a:tc>
                  <a:txBody>
                    <a:bodyPr/>
                    <a:lstStyle/>
                    <a:p>
                      <a:pPr indent="252095">
                        <a:lnSpc>
                          <a:spcPct val="150000"/>
                        </a:lnSpc>
                        <a:spcBef>
                          <a:spcPts val="600"/>
                        </a:spcBef>
                        <a:spcAft>
                          <a:spcPts val="600"/>
                        </a:spcAft>
                      </a:pPr>
                      <a:r>
                        <a:rPr lang="en-US" sz="1800" dirty="0" err="1">
                          <a:effectLst/>
                          <a:latin typeface="Bahnschrift" panose="020B0502040204020203" pitchFamily="34" charset="0"/>
                        </a:rPr>
                        <a:t>Xem</a:t>
                      </a:r>
                      <a:r>
                        <a:rPr lang="en-US" sz="1800" dirty="0">
                          <a:effectLst/>
                          <a:latin typeface="Bahnschrift" panose="020B0502040204020203" pitchFamily="34" charset="0"/>
                        </a:rPr>
                        <a:t> </a:t>
                      </a:r>
                      <a:r>
                        <a:rPr lang="en-US" sz="1800" dirty="0" err="1">
                          <a:effectLst/>
                          <a:latin typeface="Bahnschrift" panose="020B0502040204020203" pitchFamily="34" charset="0"/>
                        </a:rPr>
                        <a:t>kết</a:t>
                      </a:r>
                      <a:r>
                        <a:rPr lang="en-US" sz="1800" dirty="0">
                          <a:effectLst/>
                          <a:latin typeface="Bahnschrift" panose="020B0502040204020203" pitchFamily="34" charset="0"/>
                        </a:rPr>
                        <a:t> </a:t>
                      </a:r>
                      <a:r>
                        <a:rPr lang="en-US" sz="1800" dirty="0" err="1">
                          <a:effectLst/>
                          <a:latin typeface="Bahnschrift" panose="020B0502040204020203" pitchFamily="34" charset="0"/>
                        </a:rPr>
                        <a:t>quả</a:t>
                      </a:r>
                      <a:r>
                        <a:rPr lang="en-US" sz="1800" dirty="0">
                          <a:effectLst/>
                          <a:latin typeface="Bahnschrift" panose="020B0502040204020203" pitchFamily="34" charset="0"/>
                        </a:rPr>
                        <a:t> </a:t>
                      </a:r>
                      <a:r>
                        <a:rPr lang="en-US" sz="1800" dirty="0" err="1">
                          <a:effectLst/>
                          <a:latin typeface="Bahnschrift" panose="020B0502040204020203" pitchFamily="34" charset="0"/>
                        </a:rPr>
                        <a:t>truy</a:t>
                      </a:r>
                      <a:r>
                        <a:rPr lang="en-US" sz="1800" dirty="0">
                          <a:effectLst/>
                          <a:latin typeface="Bahnschrift" panose="020B0502040204020203" pitchFamily="34" charset="0"/>
                        </a:rPr>
                        <a:t> </a:t>
                      </a:r>
                      <a:r>
                        <a:rPr lang="en-US" sz="1800" dirty="0" err="1">
                          <a:effectLst/>
                          <a:latin typeface="Bahnschrift" panose="020B0502040204020203" pitchFamily="34" charset="0"/>
                        </a:rPr>
                        <a:t>vấn</a:t>
                      </a:r>
                      <a:r>
                        <a:rPr lang="en-US" sz="1800" dirty="0">
                          <a:effectLst/>
                          <a:latin typeface="Bahnschrift" panose="020B0502040204020203" pitchFamily="34" charset="0"/>
                        </a:rPr>
                        <a:t> </a:t>
                      </a:r>
                      <a:r>
                        <a:rPr lang="en-US" sz="1800" dirty="0" err="1">
                          <a:effectLst/>
                          <a:latin typeface="Bahnschrift" panose="020B0502040204020203" pitchFamily="34" charset="0"/>
                        </a:rPr>
                        <a:t>với</a:t>
                      </a:r>
                      <a:r>
                        <a:rPr lang="en-US" sz="1800" dirty="0">
                          <a:effectLst/>
                          <a:latin typeface="Bahnschrift" panose="020B0502040204020203" pitchFamily="34" charset="0"/>
                        </a:rPr>
                        <a:t> </a:t>
                      </a:r>
                      <a:r>
                        <a:rPr lang="en-US" sz="1800" dirty="0" err="1">
                          <a:effectLst/>
                          <a:latin typeface="Bahnschrift" panose="020B0502040204020203" pitchFamily="34" charset="0"/>
                        </a:rPr>
                        <a:t>nhiều</a:t>
                      </a:r>
                      <a:r>
                        <a:rPr lang="en-US" sz="1800" dirty="0">
                          <a:effectLst/>
                          <a:latin typeface="Bahnschrift" panose="020B0502040204020203" pitchFamily="34" charset="0"/>
                        </a:rPr>
                        <a:t> </a:t>
                      </a:r>
                      <a:r>
                        <a:rPr lang="en-US" sz="1800" dirty="0" err="1">
                          <a:effectLst/>
                          <a:latin typeface="Bahnschrift" panose="020B0502040204020203" pitchFamily="34" charset="0"/>
                        </a:rPr>
                        <a:t>chế</a:t>
                      </a:r>
                      <a:r>
                        <a:rPr lang="en-US" sz="1800" dirty="0">
                          <a:effectLst/>
                          <a:latin typeface="Bahnschrift" panose="020B0502040204020203" pitchFamily="34" charset="0"/>
                        </a:rPr>
                        <a:t> </a:t>
                      </a:r>
                      <a:r>
                        <a:rPr lang="en-US" sz="1800" dirty="0" err="1">
                          <a:effectLst/>
                          <a:latin typeface="Bahnschrift" panose="020B0502040204020203" pitchFamily="34" charset="0"/>
                        </a:rPr>
                        <a:t>độ</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800">
                          <a:effectLst/>
                          <a:latin typeface="Bahnschrift" panose="020B0502040204020203" pitchFamily="34" charset="0"/>
                        </a:rPr>
                        <a:t> </a:t>
                      </a:r>
                      <a:endParaRPr lang="en-US" sz="1800">
                        <a:effectLst/>
                        <a:latin typeface="Bahnschrift" panose="020B0502040204020203" pitchFamily="34" charset="0"/>
                        <a:ea typeface="Calibri" panose="020F0502020204030204"/>
                        <a:cs typeface="Times New Roman" panose="02020603050405020304"/>
                      </a:endParaRPr>
                    </a:p>
                  </a:txBody>
                  <a:tcPr marL="68580" marR="68580" marT="0" marB="0"/>
                </a:tc>
              </a:tr>
              <a:tr h="810228">
                <a:tc>
                  <a:txBody>
                    <a:bodyPr/>
                    <a:lstStyle/>
                    <a:p>
                      <a:pPr indent="252095">
                        <a:lnSpc>
                          <a:spcPct val="150000"/>
                        </a:lnSpc>
                        <a:spcBef>
                          <a:spcPts val="600"/>
                        </a:spcBef>
                        <a:spcAft>
                          <a:spcPts val="600"/>
                        </a:spcAft>
                      </a:pPr>
                      <a:r>
                        <a:rPr lang="en-US" sz="1800" dirty="0" err="1">
                          <a:effectLst/>
                          <a:latin typeface="Bahnschrift" panose="020B0502040204020203" pitchFamily="34" charset="0"/>
                        </a:rPr>
                        <a:t>Có</a:t>
                      </a:r>
                      <a:r>
                        <a:rPr lang="en-US" sz="1800" dirty="0">
                          <a:effectLst/>
                          <a:latin typeface="Bahnschrift" panose="020B0502040204020203" pitchFamily="34" charset="0"/>
                        </a:rPr>
                        <a:t> </a:t>
                      </a:r>
                      <a:r>
                        <a:rPr lang="en-US" sz="1800" dirty="0" err="1">
                          <a:effectLst/>
                          <a:latin typeface="Bahnschrift" panose="020B0502040204020203" pitchFamily="34" charset="0"/>
                        </a:rPr>
                        <a:t>autocompletion</a:t>
                      </a:r>
                      <a:r>
                        <a:rPr lang="en-US" sz="1800" dirty="0">
                          <a:effectLst/>
                          <a:latin typeface="Bahnschrift" panose="020B0502040204020203" pitchFamily="34" charset="0"/>
                        </a:rPr>
                        <a:t> </a:t>
                      </a:r>
                      <a:r>
                        <a:rPr lang="en-US" sz="1800" dirty="0" err="1">
                          <a:effectLst/>
                          <a:latin typeface="Bahnschrift" panose="020B0502040204020203" pitchFamily="34" charset="0"/>
                        </a:rPr>
                        <a:t>gợi</a:t>
                      </a:r>
                      <a:r>
                        <a:rPr lang="en-US" sz="1800" dirty="0">
                          <a:effectLst/>
                          <a:latin typeface="Bahnschrift" panose="020B0502040204020203" pitchFamily="34" charset="0"/>
                        </a:rPr>
                        <a:t> ý </a:t>
                      </a:r>
                      <a:r>
                        <a:rPr lang="en-US" sz="1800" dirty="0" err="1">
                          <a:effectLst/>
                          <a:latin typeface="Bahnschrift" panose="020B0502040204020203" pitchFamily="34" charset="0"/>
                        </a:rPr>
                        <a:t>phương</a:t>
                      </a:r>
                      <a:r>
                        <a:rPr lang="en-US" sz="1800" dirty="0">
                          <a:effectLst/>
                          <a:latin typeface="Bahnschrift" panose="020B0502040204020203" pitchFamily="34" charset="0"/>
                        </a:rPr>
                        <a:t> </a:t>
                      </a:r>
                      <a:r>
                        <a:rPr lang="en-US" sz="1800" dirty="0" err="1">
                          <a:effectLst/>
                          <a:latin typeface="Bahnschrift" panose="020B0502040204020203" pitchFamily="34" charset="0"/>
                        </a:rPr>
                        <a:t>thức</a:t>
                      </a:r>
                      <a:r>
                        <a:rPr lang="en-US" sz="1800" dirty="0">
                          <a:effectLst/>
                          <a:latin typeface="Bahnschrift" panose="020B0502040204020203" pitchFamily="34" charset="0"/>
                        </a:rPr>
                        <a:t> </a:t>
                      </a:r>
                      <a:r>
                        <a:rPr lang="en-US" sz="1800" dirty="0" err="1">
                          <a:effectLst/>
                          <a:latin typeface="Bahnschrift" panose="020B0502040204020203" pitchFamily="34" charset="0"/>
                        </a:rPr>
                        <a:t>và</a:t>
                      </a:r>
                      <a:r>
                        <a:rPr lang="en-US" sz="1800" dirty="0">
                          <a:effectLst/>
                          <a:latin typeface="Bahnschrift" panose="020B0502040204020203" pitchFamily="34" charset="0"/>
                        </a:rPr>
                        <a:t> Collection</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800">
                          <a:effectLst/>
                          <a:latin typeface="Bahnschrift" panose="020B0502040204020203" pitchFamily="34" charset="0"/>
                        </a:rPr>
                        <a:t> </a:t>
                      </a:r>
                      <a:endParaRPr lang="en-US" sz="1800">
                        <a:effectLst/>
                        <a:latin typeface="Bahnschrift" panose="020B0502040204020203" pitchFamily="34" charset="0"/>
                        <a:ea typeface="Calibri" panose="020F0502020204030204"/>
                        <a:cs typeface="Times New Roman" panose="02020603050405020304"/>
                      </a:endParaRPr>
                    </a:p>
                  </a:txBody>
                  <a:tcPr marL="68580" marR="68580" marT="0" marB="0"/>
                </a:tc>
              </a:tr>
              <a:tr h="405114">
                <a:tc>
                  <a:txBody>
                    <a:bodyPr/>
                    <a:lstStyle/>
                    <a:p>
                      <a:pPr indent="252095">
                        <a:lnSpc>
                          <a:spcPct val="150000"/>
                        </a:lnSpc>
                        <a:spcBef>
                          <a:spcPts val="600"/>
                        </a:spcBef>
                        <a:spcAft>
                          <a:spcPts val="600"/>
                        </a:spcAft>
                      </a:pPr>
                      <a:r>
                        <a:rPr lang="en-US" sz="1800" dirty="0">
                          <a:effectLst/>
                          <a:latin typeface="Bahnschrift" panose="020B0502040204020203" pitchFamily="34" charset="0"/>
                        </a:rPr>
                        <a:t>Có </a:t>
                      </a:r>
                      <a:r>
                        <a:rPr lang="en-US" sz="1800" dirty="0" err="1">
                          <a:effectLst/>
                          <a:latin typeface="Bahnschrift" panose="020B0502040204020203" pitchFamily="34" charset="0"/>
                        </a:rPr>
                        <a:t>mô</a:t>
                      </a:r>
                      <a:r>
                        <a:rPr lang="en-US" sz="1800" dirty="0">
                          <a:effectLst/>
                          <a:latin typeface="Bahnschrift" panose="020B0502040204020203" pitchFamily="34" charset="0"/>
                        </a:rPr>
                        <a:t> </a:t>
                      </a:r>
                      <a:r>
                        <a:rPr lang="en-US" sz="1800" dirty="0" err="1">
                          <a:effectLst/>
                          <a:latin typeface="Bahnschrift" panose="020B0502040204020203" pitchFamily="34" charset="0"/>
                        </a:rPr>
                        <a:t>tả</a:t>
                      </a:r>
                      <a:r>
                        <a:rPr lang="en-US" sz="1800" dirty="0">
                          <a:effectLst/>
                          <a:latin typeface="Bahnschrift" panose="020B0502040204020203" pitchFamily="34" charset="0"/>
                        </a:rPr>
                        <a:t> </a:t>
                      </a:r>
                      <a:r>
                        <a:rPr lang="en-US" sz="1800" dirty="0" err="1">
                          <a:effectLst/>
                          <a:latin typeface="Bahnschrift" panose="020B0502040204020203" pitchFamily="34" charset="0"/>
                        </a:rPr>
                        <a:t>phương</a:t>
                      </a:r>
                      <a:r>
                        <a:rPr lang="en-US" sz="1800" dirty="0">
                          <a:effectLst/>
                          <a:latin typeface="Bahnschrift" panose="020B0502040204020203" pitchFamily="34" charset="0"/>
                        </a:rPr>
                        <a:t> </a:t>
                      </a:r>
                      <a:r>
                        <a:rPr lang="en-US" sz="1800" dirty="0" err="1">
                          <a:effectLst/>
                          <a:latin typeface="Bahnschrift" panose="020B0502040204020203" pitchFamily="34" charset="0"/>
                        </a:rPr>
                        <a:t>thức</a:t>
                      </a:r>
                      <a:r>
                        <a:rPr lang="en-US" sz="1800" dirty="0">
                          <a:effectLst/>
                          <a:latin typeface="Bahnschrift" panose="020B0502040204020203" pitchFamily="34" charset="0"/>
                        </a:rPr>
                        <a:t> </a:t>
                      </a:r>
                      <a:r>
                        <a:rPr lang="en-US" sz="1800" dirty="0" err="1">
                          <a:effectLst/>
                          <a:latin typeface="Bahnschrift" panose="020B0502040204020203" pitchFamily="34" charset="0"/>
                        </a:rPr>
                        <a:t>hoạt</a:t>
                      </a:r>
                      <a:r>
                        <a:rPr lang="en-US" sz="1800" dirty="0">
                          <a:effectLst/>
                          <a:latin typeface="Bahnschrift" panose="020B0502040204020203" pitchFamily="34" charset="0"/>
                        </a:rPr>
                        <a:t> </a:t>
                      </a:r>
                      <a:r>
                        <a:rPr lang="en-US" sz="1800" dirty="0" err="1">
                          <a:effectLst/>
                          <a:latin typeface="Bahnschrift" panose="020B0502040204020203" pitchFamily="34" charset="0"/>
                        </a:rPr>
                        <a:t>động</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800">
                          <a:effectLst/>
                          <a:latin typeface="Bahnschrift" panose="020B0502040204020203" pitchFamily="34" charset="0"/>
                        </a:rPr>
                        <a:t> </a:t>
                      </a:r>
                      <a:endParaRPr lang="en-US" sz="1800">
                        <a:effectLst/>
                        <a:latin typeface="Bahnschrift" panose="020B0502040204020203" pitchFamily="34" charset="0"/>
                        <a:ea typeface="Calibri" panose="020F0502020204030204"/>
                        <a:cs typeface="Times New Roman" panose="02020603050405020304"/>
                      </a:endParaRPr>
                    </a:p>
                  </a:txBody>
                  <a:tcPr marL="68580" marR="68580" marT="0" marB="0"/>
                </a:tc>
              </a:tr>
              <a:tr h="405114">
                <a:tc>
                  <a:txBody>
                    <a:bodyPr/>
                    <a:lstStyle/>
                    <a:p>
                      <a:pPr indent="252095">
                        <a:lnSpc>
                          <a:spcPct val="150000"/>
                        </a:lnSpc>
                        <a:spcBef>
                          <a:spcPts val="600"/>
                        </a:spcBef>
                        <a:spcAft>
                          <a:spcPts val="600"/>
                        </a:spcAft>
                      </a:pPr>
                      <a:r>
                        <a:rPr lang="en-US" sz="1800" dirty="0" err="1">
                          <a:effectLst/>
                          <a:latin typeface="Bahnschrift" panose="020B0502040204020203" pitchFamily="34" charset="0"/>
                        </a:rPr>
                        <a:t>Thiết</a:t>
                      </a:r>
                      <a:r>
                        <a:rPr lang="en-US" sz="1800" dirty="0">
                          <a:effectLst/>
                          <a:latin typeface="Bahnschrift" panose="020B0502040204020203" pitchFamily="34" charset="0"/>
                        </a:rPr>
                        <a:t> </a:t>
                      </a:r>
                      <a:r>
                        <a:rPr lang="en-US" sz="1800" dirty="0" err="1">
                          <a:effectLst/>
                          <a:latin typeface="Bahnschrift" panose="020B0502040204020203" pitchFamily="34" charset="0"/>
                        </a:rPr>
                        <a:t>kế</a:t>
                      </a:r>
                      <a:r>
                        <a:rPr lang="en-US" sz="1800" dirty="0">
                          <a:effectLst/>
                          <a:latin typeface="Bahnschrift" panose="020B0502040204020203" pitchFamily="34" charset="0"/>
                        </a:rPr>
                        <a:t> </a:t>
                      </a:r>
                      <a:r>
                        <a:rPr lang="en-US" sz="1800" dirty="0" err="1">
                          <a:effectLst/>
                          <a:latin typeface="Bahnschrift" panose="020B0502040204020203" pitchFamily="34" charset="0"/>
                        </a:rPr>
                        <a:t>được</a:t>
                      </a:r>
                      <a:r>
                        <a:rPr lang="en-US" sz="1800" dirty="0">
                          <a:effectLst/>
                          <a:latin typeface="Bahnschrift" panose="020B0502040204020203" pitchFamily="34" charset="0"/>
                        </a:rPr>
                        <a:t> </a:t>
                      </a:r>
                      <a:r>
                        <a:rPr lang="en-US" sz="1800" dirty="0" err="1">
                          <a:effectLst/>
                          <a:latin typeface="Bahnschrift" panose="020B0502040204020203" pitchFamily="34" charset="0"/>
                        </a:rPr>
                        <a:t>dữ</a:t>
                      </a:r>
                      <a:r>
                        <a:rPr lang="en-US" sz="1800" dirty="0">
                          <a:effectLst/>
                          <a:latin typeface="Bahnschrift" panose="020B0502040204020203" pitchFamily="34" charset="0"/>
                        </a:rPr>
                        <a:t> </a:t>
                      </a:r>
                      <a:r>
                        <a:rPr lang="en-US" sz="1800" dirty="0" err="1">
                          <a:effectLst/>
                          <a:latin typeface="Bahnschrift" panose="020B0502040204020203" pitchFamily="34" charset="0"/>
                        </a:rPr>
                        <a:t>liệu</a:t>
                      </a:r>
                      <a:r>
                        <a:rPr lang="en-US" sz="1800" dirty="0">
                          <a:effectLst/>
                          <a:latin typeface="Bahnschrift" panose="020B0502040204020203" pitchFamily="34" charset="0"/>
                        </a:rPr>
                        <a:t> </a:t>
                      </a:r>
                      <a:r>
                        <a:rPr lang="en-US" sz="1800" dirty="0" err="1">
                          <a:effectLst/>
                          <a:latin typeface="Bahnschrift" panose="020B0502040204020203" pitchFamily="34" charset="0"/>
                        </a:rPr>
                        <a:t>nhúng</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800" dirty="0">
                          <a:effectLst/>
                          <a:latin typeface="Bahnschrift" panose="020B0502040204020203" pitchFamily="34" charset="0"/>
                        </a:rPr>
                        <a:t> </a:t>
                      </a:r>
                      <a:endParaRPr lang="en-US" sz="1800" dirty="0">
                        <a:effectLst/>
                        <a:latin typeface="Bahnschrift" panose="020B0502040204020203" pitchFamily="34" charset="0"/>
                        <a:ea typeface="Calibri" panose="020F0502020204030204"/>
                        <a:cs typeface="Times New Roman" panose="02020603050405020304"/>
                      </a:endParaRPr>
                    </a:p>
                  </a:txBody>
                  <a:tcPr marL="68580" marR="68580" marT="0" marB="0"/>
                </a:tc>
              </a:tr>
            </a:tbl>
          </a:graphicData>
        </a:graphic>
      </p:graphicFrame>
      <p:sp>
        <p:nvSpPr>
          <p:cNvPr id="6" name="TextBox 5"/>
          <p:cNvSpPr txBox="1"/>
          <p:nvPr/>
        </p:nvSpPr>
        <p:spPr>
          <a:xfrm>
            <a:off x="4168587" y="3447"/>
            <a:ext cx="6167717" cy="584775"/>
          </a:xfrm>
          <a:prstGeom prst="rect">
            <a:avLst/>
          </a:prstGeom>
          <a:noFill/>
        </p:spPr>
        <p:txBody>
          <a:bodyPr wrap="square" rtlCol="0">
            <a:spAutoFit/>
          </a:bodyPr>
          <a:lstStyle/>
          <a:p>
            <a:pPr algn="ctr"/>
            <a:r>
              <a:rPr lang="en-US" sz="3200" dirty="0" err="1">
                <a:solidFill>
                  <a:srgbClr val="00B0F0"/>
                </a:solidFill>
                <a:latin typeface="Bahnschrift" panose="020B0502040204020203" pitchFamily="34" charset="0"/>
              </a:rPr>
              <a:t>NoSQL</a:t>
            </a:r>
            <a:r>
              <a:rPr lang="en-US" sz="3200" dirty="0">
                <a:solidFill>
                  <a:srgbClr val="00B0F0"/>
                </a:solidFill>
                <a:latin typeface="Bahnschrift" panose="020B0502040204020203" pitchFamily="34" charset="0"/>
              </a:rPr>
              <a:t> Manager</a:t>
            </a:r>
            <a:endParaRPr lang="en-US" sz="3200" dirty="0">
              <a:solidFill>
                <a:srgbClr val="00B0F0"/>
              </a:solidFill>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SQL</a:t>
            </a:r>
            <a:endPar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vs</a:t>
            </a:r>
            <a:endPar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NOSQL</a:t>
            </a:r>
            <a:endParaRPr lang="en-US" sz="5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Hình ảnh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497" y="2750817"/>
            <a:ext cx="1487705" cy="1487705"/>
          </a:xfrm>
          <a:prstGeom prst="rect">
            <a:avLst/>
          </a:prstGeom>
        </p:spPr>
      </p:pic>
      <p:graphicFrame>
        <p:nvGraphicFramePr>
          <p:cNvPr id="6" name="Table 5"/>
          <p:cNvGraphicFramePr>
            <a:graphicFrameLocks noGrp="1"/>
          </p:cNvGraphicFramePr>
          <p:nvPr/>
        </p:nvGraphicFramePr>
        <p:xfrm>
          <a:off x="3188446" y="642010"/>
          <a:ext cx="8128000" cy="5842000"/>
        </p:xfrm>
        <a:graphic>
          <a:graphicData uri="http://schemas.openxmlformats.org/drawingml/2006/table">
            <a:tbl>
              <a:tblPr firstRow="1" bandRow="1">
                <a:tableStyleId>{7DF18680-E054-41AD-8BC1-D1AEF772440D}</a:tableStyleId>
              </a:tblPr>
              <a:tblGrid>
                <a:gridCol w="4064000"/>
                <a:gridCol w="4064000"/>
              </a:tblGrid>
              <a:tr h="312541">
                <a:tc>
                  <a:txBody>
                    <a:bodyPr/>
                    <a:lstStyle/>
                    <a:p>
                      <a:r>
                        <a:rPr lang="en-US" sz="1600" dirty="0" err="1">
                          <a:latin typeface="Bahnschrift" panose="020B0502040204020203" pitchFamily="34" charset="0"/>
                        </a:rPr>
                        <a:t>Ưu</a:t>
                      </a:r>
                      <a:r>
                        <a:rPr lang="en-US" sz="1600" baseline="0" dirty="0">
                          <a:latin typeface="Bahnschrift" panose="020B0502040204020203" pitchFamily="34" charset="0"/>
                        </a:rPr>
                        <a:t> </a:t>
                      </a:r>
                      <a:r>
                        <a:rPr lang="en-US" sz="1600" baseline="0" dirty="0" err="1">
                          <a:latin typeface="Bahnschrift" panose="020B0502040204020203" pitchFamily="34" charset="0"/>
                        </a:rPr>
                        <a:t>điểm</a:t>
                      </a:r>
                      <a:endParaRPr lang="en-US" sz="1600" dirty="0">
                        <a:latin typeface="Bahnschrift" panose="020B0502040204020203" pitchFamily="34" charset="0"/>
                      </a:endParaRPr>
                    </a:p>
                  </a:txBody>
                  <a:tcPr/>
                </a:tc>
                <a:tc>
                  <a:txBody>
                    <a:bodyPr/>
                    <a:lstStyle/>
                    <a:p>
                      <a:r>
                        <a:rPr lang="en-US" sz="1600" kern="1200" dirty="0" err="1">
                          <a:effectLst/>
                          <a:latin typeface="Bahnschrift" panose="020B0502040204020203" pitchFamily="34" charset="0"/>
                        </a:rPr>
                        <a:t>Khuyết</a:t>
                      </a:r>
                      <a:r>
                        <a:rPr lang="en-US" sz="1600" kern="1200" dirty="0">
                          <a:effectLst/>
                          <a:latin typeface="Bahnschrift" panose="020B0502040204020203" pitchFamily="34" charset="0"/>
                        </a:rPr>
                        <a:t> </a:t>
                      </a:r>
                      <a:r>
                        <a:rPr lang="en-US" sz="1600" kern="1200" dirty="0" err="1">
                          <a:effectLst/>
                          <a:latin typeface="Bahnschrift" panose="020B0502040204020203" pitchFamily="34" charset="0"/>
                        </a:rPr>
                        <a:t>điểm</a:t>
                      </a:r>
                      <a:endParaRPr lang="en-US" sz="1600" kern="1200" dirty="0">
                        <a:effectLst/>
                        <a:latin typeface="Bahnschrift" panose="020B0502040204020203" pitchFamily="34" charset="0"/>
                      </a:endParaRPr>
                    </a:p>
                  </a:txBody>
                  <a:tcPr/>
                </a:tc>
              </a:tr>
              <a:tr h="775251">
                <a:tc>
                  <a:txBody>
                    <a:bodyPr/>
                    <a:lstStyle/>
                    <a:p>
                      <a:pPr indent="252095">
                        <a:lnSpc>
                          <a:spcPct val="150000"/>
                        </a:lnSpc>
                        <a:spcBef>
                          <a:spcPts val="600"/>
                        </a:spcBef>
                        <a:spcAft>
                          <a:spcPts val="600"/>
                        </a:spcAft>
                      </a:pPr>
                      <a:r>
                        <a:rPr lang="en-US" sz="1700" dirty="0" err="1">
                          <a:effectLst/>
                          <a:latin typeface="Bahnschrift" panose="020B0502040204020203" pitchFamily="34" charset="0"/>
                          <a:ea typeface="Calibri" panose="020F0502020204030204"/>
                          <a:cs typeface="Times New Roman" panose="02020603050405020304"/>
                        </a:rPr>
                        <a:t>Không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cần</a:t>
                      </a:r>
                      <a:r>
                        <a:rPr lang="en-US" sz="1700" dirty="0">
                          <a:effectLst/>
                          <a:latin typeface="Bahnschrift" panose="020B0502040204020203" pitchFamily="34" charset="0"/>
                          <a:ea typeface="Calibri" panose="020F0502020204030204"/>
                          <a:cs typeface="Times New Roman" panose="02020603050405020304"/>
                        </a:rPr>
                        <a:t> code: </a:t>
                      </a:r>
                      <a:r>
                        <a:rPr lang="en-US" sz="1700" dirty="0" err="1">
                          <a:effectLst/>
                          <a:latin typeface="Bahnschrift" panose="020B0502040204020203" pitchFamily="34" charset="0"/>
                          <a:ea typeface="Calibri" panose="020F0502020204030204"/>
                          <a:cs typeface="Times New Roman" panose="02020603050405020304"/>
                        </a:rPr>
                        <a:t>Rất</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dễ</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dàng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để</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quản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lý</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các</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hệ</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thống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cơ</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sở</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dữ</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liệu</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bằng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việc</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sử</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dụng</a:t>
                      </a:r>
                      <a:r>
                        <a:rPr lang="en-US" sz="1700" dirty="0">
                          <a:effectLst/>
                          <a:latin typeface="Bahnschrift" panose="020B0502040204020203" pitchFamily="34" charset="0"/>
                          <a:ea typeface="Calibri" panose="020F0502020204030204"/>
                          <a:cs typeface="Times New Roman" panose="02020603050405020304"/>
                        </a:rPr>
                        <a:t> SQL </a:t>
                      </a:r>
                      <a:r>
                        <a:rPr lang="en-US" sz="1700" dirty="0" err="1">
                          <a:effectLst/>
                          <a:latin typeface="Bahnschrift" panose="020B0502040204020203" pitchFamily="34" charset="0"/>
                          <a:ea typeface="Calibri" panose="020F0502020204030204"/>
                          <a:cs typeface="Times New Roman" panose="02020603050405020304"/>
                        </a:rPr>
                        <a:t>chuẩn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mà</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không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cần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viết</a:t>
                      </a:r>
                      <a:r>
                        <a:rPr lang="en-US" sz="1700" dirty="0">
                          <a:effectLst/>
                          <a:latin typeface="Bahnschrift" panose="020B0502040204020203" pitchFamily="34" charset="0"/>
                          <a:ea typeface="Calibri" panose="020F0502020204030204"/>
                          <a:cs typeface="Times New Roman" panose="02020603050405020304"/>
                        </a:rPr>
                        <a:t> code</a:t>
                      </a:r>
                      <a:endParaRPr lang="en-US" sz="17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700">
                          <a:solidFill>
                            <a:srgbClr val="222222"/>
                          </a:solidFill>
                          <a:effectLst/>
                          <a:latin typeface="Bahnschrift" panose="020B0502040204020203" pitchFamily="34" charset="0"/>
                          <a:ea typeface="Calibri" panose="020F0502020204030204"/>
                          <a:cs typeface="Times New Roman" panose="02020603050405020304"/>
                          <a:sym typeface="+mn-ea"/>
                        </a:rPr>
                        <a:t>Giá cả: Chi phí vận hành của một số phiên bản SQL cao, khiến một số lập trình viên gặp khó khăn khi tiếp cận.</a:t>
                      </a:r>
                      <a:endParaRPr lang="en-US" sz="1700">
                        <a:solidFill>
                          <a:srgbClr val="222222"/>
                        </a:solidFill>
                        <a:effectLst/>
                        <a:latin typeface="Bahnschrift" panose="020B0502040204020203" pitchFamily="34" charset="0"/>
                        <a:ea typeface="Calibri" panose="020F0502020204030204"/>
                        <a:cs typeface="Times New Roman" panose="02020603050405020304"/>
                        <a:sym typeface="+mn-ea"/>
                      </a:endParaRPr>
                    </a:p>
                  </a:txBody>
                  <a:tcPr marL="68580" marR="68580" marT="0" marB="0"/>
                </a:tc>
              </a:tr>
              <a:tr h="1270000">
                <a:tc>
                  <a:txBody>
                    <a:bodyPr/>
                    <a:lstStyle/>
                    <a:p>
                      <a:pPr indent="252095">
                        <a:lnSpc>
                          <a:spcPct val="150000"/>
                        </a:lnSpc>
                        <a:spcBef>
                          <a:spcPts val="600"/>
                        </a:spcBef>
                        <a:spcAft>
                          <a:spcPts val="600"/>
                        </a:spcAft>
                      </a:pPr>
                      <a:r>
                        <a:rPr lang="en-US" sz="1700" dirty="0" err="1">
                          <a:effectLst/>
                          <a:latin typeface="Bahnschrift" panose="020B0502040204020203" pitchFamily="34" charset="0"/>
                          <a:ea typeface="Calibri" panose="020F0502020204030204"/>
                          <a:cs typeface="Times New Roman" panose="02020603050405020304"/>
                        </a:rPr>
                        <a:t>Tiêu</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chuẩn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được</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quy</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định</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rõ</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ràng</a:t>
                      </a:r>
                      <a:r>
                        <a:rPr lang="en-US" sz="1700" dirty="0">
                          <a:effectLst/>
                          <a:latin typeface="Bahnschrift" panose="020B0502040204020203" pitchFamily="34" charset="0"/>
                          <a:ea typeface="Calibri" panose="020F0502020204030204"/>
                          <a:cs typeface="Times New Roman" panose="02020603050405020304"/>
                        </a:rPr>
                        <a:t>: SQL </a:t>
                      </a:r>
                      <a:r>
                        <a:rPr lang="en-US" sz="1700" dirty="0" err="1">
                          <a:effectLst/>
                          <a:latin typeface="Bahnschrift" panose="020B0502040204020203" pitchFamily="34" charset="0"/>
                          <a:ea typeface="Calibri" panose="020F0502020204030204"/>
                          <a:cs typeface="Times New Roman" panose="02020603050405020304"/>
                        </a:rPr>
                        <a:t>sử</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dụng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hai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tiêu</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chuẩn</a:t>
                      </a:r>
                      <a:r>
                        <a:rPr lang="en-US" sz="1700" dirty="0">
                          <a:effectLst/>
                          <a:latin typeface="Bahnschrift" panose="020B0502040204020203" pitchFamily="34" charset="0"/>
                          <a:ea typeface="Calibri" panose="020F0502020204030204"/>
                          <a:cs typeface="Times New Roman" panose="02020603050405020304"/>
                        </a:rPr>
                        <a:t> ISO </a:t>
                      </a:r>
                      <a:r>
                        <a:rPr lang="en-US" sz="1700" dirty="0" err="1">
                          <a:effectLst/>
                          <a:latin typeface="Bahnschrift" panose="020B0502040204020203" pitchFamily="34" charset="0"/>
                          <a:ea typeface="Calibri" panose="020F0502020204030204"/>
                          <a:cs typeface="Times New Roman" panose="02020603050405020304"/>
                        </a:rPr>
                        <a:t>và</a:t>
                      </a:r>
                      <a:r>
                        <a:rPr lang="en-US" sz="1700" dirty="0">
                          <a:effectLst/>
                          <a:latin typeface="Bahnschrift" panose="020B0502040204020203" pitchFamily="34" charset="0"/>
                          <a:ea typeface="Calibri" panose="020F0502020204030204"/>
                          <a:cs typeface="Times New Roman" panose="02020603050405020304"/>
                        </a:rPr>
                        <a:t> ANSI, </a:t>
                      </a:r>
                      <a:r>
                        <a:rPr lang="en-US" sz="1700" dirty="0" err="1">
                          <a:effectLst/>
                          <a:latin typeface="Bahnschrift" panose="020B0502040204020203" pitchFamily="34" charset="0"/>
                          <a:ea typeface="Calibri" panose="020F0502020204030204"/>
                          <a:cs typeface="Times New Roman" panose="02020603050405020304"/>
                        </a:rPr>
                        <a:t>trong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khi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với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các</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NoSQL</a:t>
                      </a:r>
                      <a:r>
                        <a:rPr lang="en-US" sz="1700" dirty="0">
                          <a:effectLst/>
                          <a:latin typeface="Bahnschrift" panose="020B0502040204020203" pitchFamily="34" charset="0"/>
                          <a:ea typeface="Calibri" panose="020F0502020204030204"/>
                          <a:cs typeface="Times New Roman" panose="02020603050405020304"/>
                        </a:rPr>
                        <a:t> database </a:t>
                      </a:r>
                      <a:r>
                        <a:rPr lang="en-US" sz="1700" dirty="0" err="1">
                          <a:effectLst/>
                          <a:latin typeface="Bahnschrift" panose="020B0502040204020203" pitchFamily="34" charset="0"/>
                          <a:ea typeface="Calibri" panose="020F0502020204030204"/>
                          <a:cs typeface="Times New Roman" panose="02020603050405020304"/>
                        </a:rPr>
                        <a:t>không</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có</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tiêu</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chuẩn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nào</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được</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tuân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thủ</a:t>
                      </a:r>
                      <a:r>
                        <a:rPr lang="en-US" sz="1700" dirty="0">
                          <a:effectLst/>
                          <a:latin typeface="Bahnschrift" panose="020B0502040204020203" pitchFamily="34" charset="0"/>
                          <a:ea typeface="Calibri" panose="020F0502020204030204"/>
                          <a:cs typeface="Times New Roman" panose="02020603050405020304"/>
                        </a:rPr>
                        <a:t>.</a:t>
                      </a:r>
                      <a:endParaRPr lang="en-US" sz="17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700" dirty="0" err="1">
                          <a:effectLst/>
                          <a:latin typeface="Bahnschrift" panose="020B0502040204020203" pitchFamily="34" charset="0"/>
                          <a:ea typeface="Calibri" panose="020F0502020204030204"/>
                          <a:cs typeface="Times New Roman" panose="02020603050405020304"/>
                        </a:rPr>
                        <a:t>Tốc</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độ</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Chậm</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khi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truy</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vấn</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dữ</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liệu</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lớn</a:t>
                      </a:r>
                      <a:endParaRPr lang="en-US" sz="1700" dirty="0">
                        <a:effectLst/>
                        <a:latin typeface="Bahnschrift" panose="020B0502040204020203" pitchFamily="34" charset="0"/>
                        <a:ea typeface="Calibri" panose="020F0502020204030204"/>
                        <a:cs typeface="Times New Roman" panose="02020603050405020304"/>
                      </a:endParaRPr>
                    </a:p>
                  </a:txBody>
                  <a:tcPr marL="68580" marR="68580" marT="0" marB="0"/>
                </a:tc>
              </a:tr>
              <a:tr h="1044979">
                <a:tc>
                  <a:txBody>
                    <a:bodyPr/>
                    <a:lstStyle/>
                    <a:p>
                      <a:pPr indent="252095">
                        <a:lnSpc>
                          <a:spcPct val="150000"/>
                        </a:lnSpc>
                        <a:spcBef>
                          <a:spcPts val="600"/>
                        </a:spcBef>
                        <a:spcAft>
                          <a:spcPts val="600"/>
                        </a:spcAft>
                      </a:pPr>
                      <a:r>
                        <a:rPr lang="en-US" sz="1700">
                          <a:effectLst/>
                          <a:latin typeface="Bahnschrift" panose="020B0502040204020203" pitchFamily="34" charset="0"/>
                          <a:ea typeface="Calibri" panose="020F0502020204030204"/>
                          <a:cs typeface="Times New Roman" panose="02020603050405020304"/>
                        </a:rPr>
                        <a:t>Tính linh động: SQL có thể được sử dụng trong chương trình trong PCs, servers, laptops, và thậm chí cả mobile phones.</a:t>
                      </a:r>
                      <a:endParaRPr lang="en-US" sz="170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r>
                        <a:rPr lang="en-US" sz="1700">
                          <a:effectLst/>
                          <a:latin typeface="Bahnschrift" panose="020B0502040204020203" pitchFamily="34" charset="0"/>
                          <a:ea typeface="Calibri" panose="020F0502020204030204"/>
                          <a:cs typeface="Times New Roman" panose="02020603050405020304"/>
                        </a:rPr>
                        <a:t>Xem kết quả truy vấn với 1 chế độ</a:t>
                      </a:r>
                      <a:endParaRPr lang="en-US" sz="1700">
                        <a:effectLst/>
                        <a:latin typeface="Bahnschrift" panose="020B0502040204020203" pitchFamily="34" charset="0"/>
                        <a:ea typeface="Calibri" panose="020F0502020204030204"/>
                        <a:cs typeface="Times New Roman" panose="02020603050405020304"/>
                      </a:endParaRPr>
                    </a:p>
                  </a:txBody>
                  <a:tcPr marL="68580" marR="68580" marT="0" marB="0"/>
                </a:tc>
              </a:tr>
              <a:tr h="775251">
                <a:tc>
                  <a:txBody>
                    <a:bodyPr/>
                    <a:lstStyle/>
                    <a:p>
                      <a:pPr indent="252095">
                        <a:lnSpc>
                          <a:spcPct val="150000"/>
                        </a:lnSpc>
                        <a:spcBef>
                          <a:spcPts val="600"/>
                        </a:spcBef>
                        <a:spcAft>
                          <a:spcPts val="600"/>
                        </a:spcAft>
                      </a:pP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Báo</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lỗi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khi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sai</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cú</a:t>
                      </a:r>
                      <a:r>
                        <a:rPr lang="en-US" sz="1700" dirty="0">
                          <a:effectLst/>
                          <a:latin typeface="Bahnschrift" panose="020B0502040204020203" pitchFamily="34" charset="0"/>
                          <a:ea typeface="Calibri" panose="020F0502020204030204"/>
                          <a:cs typeface="Times New Roman" panose="02020603050405020304"/>
                        </a:rPr>
                        <a:t> </a:t>
                      </a:r>
                      <a:r>
                        <a:rPr lang="en-US" sz="1700" dirty="0" err="1">
                          <a:effectLst/>
                          <a:latin typeface="Bahnschrift" panose="020B0502040204020203" pitchFamily="34" charset="0"/>
                          <a:ea typeface="Calibri" panose="020F0502020204030204"/>
                          <a:cs typeface="Times New Roman" panose="02020603050405020304"/>
                        </a:rPr>
                        <a:t>pháp</a:t>
                      </a:r>
                      <a:endParaRPr lang="en-US" sz="1700" dirty="0">
                        <a:effectLst/>
                        <a:latin typeface="Bahnschrift" panose="020B0502040204020203" pitchFamily="34" charset="0"/>
                        <a:ea typeface="Calibri" panose="020F0502020204030204"/>
                        <a:cs typeface="Times New Roman" panose="02020603050405020304"/>
                      </a:endParaRPr>
                    </a:p>
                  </a:txBody>
                  <a:tcPr marL="68580" marR="68580" marT="0" marB="0"/>
                </a:tc>
                <a:tc>
                  <a:txBody>
                    <a:bodyPr/>
                    <a:lstStyle/>
                    <a:p>
                      <a:pPr indent="252095">
                        <a:lnSpc>
                          <a:spcPct val="150000"/>
                        </a:lnSpc>
                        <a:spcBef>
                          <a:spcPts val="600"/>
                        </a:spcBef>
                        <a:spcAft>
                          <a:spcPts val="600"/>
                        </a:spcAft>
                      </a:pPr>
                      <a:endParaRPr lang="en-US" sz="1700" dirty="0">
                        <a:effectLst/>
                        <a:latin typeface="Bahnschrift" panose="020B0502040204020203" pitchFamily="34" charset="0"/>
                        <a:ea typeface="Calibri" panose="020F0502020204030204"/>
                        <a:cs typeface="Times New Roman" panose="02020603050405020304"/>
                      </a:endParaRPr>
                    </a:p>
                  </a:txBody>
                  <a:tcPr marL="68580" marR="68580" marT="0" marB="0"/>
                </a:tc>
              </a:tr>
            </a:tbl>
          </a:graphicData>
        </a:graphic>
      </p:graphicFrame>
      <p:sp>
        <p:nvSpPr>
          <p:cNvPr id="7" name="TextBox 6"/>
          <p:cNvSpPr txBox="1"/>
          <p:nvPr/>
        </p:nvSpPr>
        <p:spPr>
          <a:xfrm>
            <a:off x="4168588" y="21376"/>
            <a:ext cx="6167717" cy="584775"/>
          </a:xfrm>
          <a:prstGeom prst="rect">
            <a:avLst/>
          </a:prstGeom>
          <a:noFill/>
        </p:spPr>
        <p:txBody>
          <a:bodyPr wrap="square" rtlCol="0">
            <a:spAutoFit/>
          </a:bodyPr>
          <a:lstStyle/>
          <a:p>
            <a:pPr algn="ctr"/>
            <a:r>
              <a:rPr lang="en-US" sz="3200" dirty="0">
                <a:solidFill>
                  <a:srgbClr val="00B0F0"/>
                </a:solidFill>
                <a:latin typeface="Bahnschrift" panose="020B0502040204020203" pitchFamily="34" charset="0"/>
              </a:rPr>
              <a:t>SQL Server</a:t>
            </a:r>
            <a:endParaRPr lang="en-US" sz="3200" dirty="0">
              <a:solidFill>
                <a:srgbClr val="00B0F0"/>
              </a:solidFill>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1211"/>
        </a:solidFill>
        <a:effectLst/>
      </p:bgPr>
    </p:bg>
    <p:spTree>
      <p:nvGrpSpPr>
        <p:cNvPr id="1" name=""/>
        <p:cNvGrpSpPr/>
        <p:nvPr/>
      </p:nvGrpSpPr>
      <p:grpSpPr>
        <a:xfrm>
          <a:off x="0" y="0"/>
          <a:ext cx="0" cy="0"/>
          <a:chOff x="0" y="0"/>
          <a:chExt cx="0" cy="0"/>
        </a:xfrm>
      </p:grpSpPr>
      <p:pic>
        <p:nvPicPr>
          <p:cNvPr id="5" name="Hình ảnh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71446" y="0"/>
            <a:ext cx="5249107" cy="5249107"/>
          </a:xfrm>
          <a:prstGeom prst="rect">
            <a:avLst/>
          </a:prstGeom>
        </p:spPr>
      </p:pic>
      <p:sp>
        <p:nvSpPr>
          <p:cNvPr id="6" name="Hộp Văn bản 5"/>
          <p:cNvSpPr txBox="1"/>
          <p:nvPr/>
        </p:nvSpPr>
        <p:spPr>
          <a:xfrm>
            <a:off x="4258319" y="5024761"/>
            <a:ext cx="3675359" cy="1569660"/>
          </a:xfrm>
          <a:prstGeom prst="rect">
            <a:avLst/>
          </a:prstGeom>
          <a:noFill/>
        </p:spPr>
        <p:txBody>
          <a:bodyPr wrap="square" rtlCol="0">
            <a:spAutoFit/>
          </a:bodyPr>
          <a:lstStyle/>
          <a:p>
            <a:r>
              <a:rPr lang="en-US" sz="9600" dirty="0">
                <a:ln w="76200">
                  <a:solidFill>
                    <a:schemeClr val="bg1"/>
                  </a:solidFill>
                </a:ln>
                <a:solidFill>
                  <a:srgbClr val="1AFFCE"/>
                </a:solidFill>
                <a:latin typeface="Anton" panose="00000500000000000000" pitchFamily="2" charset="0"/>
              </a:rPr>
              <a:t>D E M O</a:t>
            </a:r>
            <a:endParaRPr lang="vi-VN" sz="9600" dirty="0">
              <a:ln w="76200">
                <a:solidFill>
                  <a:schemeClr val="bg1"/>
                </a:solidFill>
              </a:ln>
              <a:solidFill>
                <a:srgbClr val="1AFFCE"/>
              </a:solidFill>
              <a:latin typeface="Anton"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50976" y="941832"/>
            <a:ext cx="10259568" cy="4919472"/>
          </a:xfrm>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0" y="0"/>
            <a:ext cx="2414726"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THÀNH</a:t>
            </a:r>
            <a:endPar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VIÊN</a:t>
            </a:r>
            <a:endPar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Chỗ dành sẵn cho Nội dung 6"/>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718670" y="3544411"/>
            <a:ext cx="539318" cy="539318"/>
          </a:xfrm>
        </p:spPr>
      </p:pic>
      <p:sp>
        <p:nvSpPr>
          <p:cNvPr id="8" name="Content Placeholder 2"/>
          <p:cNvSpPr txBox="1"/>
          <p:nvPr/>
        </p:nvSpPr>
        <p:spPr>
          <a:xfrm>
            <a:off x="3790765" y="609317"/>
            <a:ext cx="5765611" cy="5639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210000"/>
              </a:lnSpc>
              <a:buFont typeface="+mj-lt"/>
              <a:buAutoNum type="arabicPeriod"/>
            </a:pP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Đặng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Hoàng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Cẩm</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My </a:t>
            </a:r>
            <a:endPar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endParaRPr>
          </a:p>
          <a:p>
            <a:pPr marL="514350" indent="-514350">
              <a:lnSpc>
                <a:spcPct val="210000"/>
              </a:lnSpc>
              <a:buFont typeface="+mj-lt"/>
              <a:buAutoNum type="arabicPeriod"/>
            </a:pP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Nguyễn</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Ngọc</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Hải</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endPar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endParaRPr>
          </a:p>
          <a:p>
            <a:pPr marL="514350" indent="-514350">
              <a:lnSpc>
                <a:spcPct val="210000"/>
              </a:lnSpc>
              <a:buFont typeface="+mj-lt"/>
              <a:buAutoNum type="arabicPeriod"/>
            </a:pP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Nguyễn</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Hồng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Phúc</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endPar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endParaRPr>
          </a:p>
          <a:p>
            <a:pPr marL="514350" indent="-514350">
              <a:lnSpc>
                <a:spcPct val="210000"/>
              </a:lnSpc>
              <a:buFont typeface="+mj-lt"/>
              <a:buAutoNum type="arabicPeriod"/>
            </a:pP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Nguyễn</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Ngọc</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Dũng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endPar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p:cNvSpPr/>
          <p:nvPr/>
        </p:nvSpPr>
        <p:spPr>
          <a:xfrm>
            <a:off x="0" y="0"/>
            <a:ext cx="1280160" cy="6858000"/>
          </a:xfrm>
          <a:prstGeom prst="rect">
            <a:avLst/>
          </a:prstGeom>
          <a:solidFill>
            <a:srgbClr val="0077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Ộ</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I</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D</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U</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G</a:t>
            </a:r>
            <a:endParaRPr lang="en-US" sz="32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Hình chữ nhật 18"/>
          <p:cNvSpPr/>
          <p:nvPr/>
        </p:nvSpPr>
        <p:spPr>
          <a:xfrm>
            <a:off x="1280160" y="0"/>
            <a:ext cx="10911840" cy="1143000"/>
          </a:xfrm>
          <a:prstGeom prst="rect">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MỞ ĐẦU</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1" name="Hình chữ nhật 20"/>
          <p:cNvSpPr/>
          <p:nvPr/>
        </p:nvSpPr>
        <p:spPr>
          <a:xfrm>
            <a:off x="1280160" y="1143000"/>
            <a:ext cx="10911840" cy="1143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TỔNG QUAN VỀ NOSQL MANAGER</a:t>
            </a:r>
            <a:endPar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3" name="Hình chữ nhật 22"/>
          <p:cNvSpPr/>
          <p:nvPr/>
        </p:nvSpPr>
        <p:spPr>
          <a:xfrm>
            <a:off x="1280160" y="2286000"/>
            <a:ext cx="10911840" cy="1143000"/>
          </a:xfrm>
          <a:prstGeom prst="rect">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CHỨC NĂNG GUI TOOL NOSQL MANAGER</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5" name="Hình chữ nhật 24"/>
          <p:cNvSpPr/>
          <p:nvPr/>
        </p:nvSpPr>
        <p:spPr>
          <a:xfrm>
            <a:off x="1280160" y="3429000"/>
            <a:ext cx="10911840" cy="1143000"/>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SO SÁNH GUI TOOL NOSQL MANAGER VÀ SQL SERVER</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7" name="Hình chữ nhật 26"/>
          <p:cNvSpPr/>
          <p:nvPr/>
        </p:nvSpPr>
        <p:spPr>
          <a:xfrm>
            <a:off x="1280160" y="4572000"/>
            <a:ext cx="10911840" cy="1143000"/>
          </a:xfrm>
          <a:prstGeom prst="rect">
            <a:avLst/>
          </a:prstGeom>
          <a:solidFill>
            <a:srgbClr val="ADE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CÀI ĐẶT</a:t>
            </a:r>
            <a:endParaRPr lang="en-US" sz="32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9" name="Hình chữ nhật 28"/>
          <p:cNvSpPr/>
          <p:nvPr/>
        </p:nvSpPr>
        <p:spPr>
          <a:xfrm>
            <a:off x="1280160" y="5715000"/>
            <a:ext cx="10911840" cy="1143000"/>
          </a:xfrm>
          <a:prstGeom prst="rect">
            <a:avLst/>
          </a:prstGeom>
          <a:solidFill>
            <a:srgbClr val="CA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DEMO</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ppt_x"/>
                                          </p:val>
                                        </p:tav>
                                        <p:tav tm="100000">
                                          <p:val>
                                            <p:strVal val="#ppt_x"/>
                                          </p:val>
                                        </p:tav>
                                      </p:tavLst>
                                    </p:anim>
                                    <p:anim calcmode="lin" valueType="num">
                                      <p:cBhvr additive="base">
                                        <p:cTn id="8" dur="13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9"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700" fill="hold"/>
                                        <p:tgtEl>
                                          <p:spTgt spid="19"/>
                                        </p:tgtEl>
                                        <p:attrNameLst>
                                          <p:attrName>ppt_x</p:attrName>
                                        </p:attrNameLst>
                                      </p:cBhvr>
                                      <p:tavLst>
                                        <p:tav tm="0">
                                          <p:val>
                                            <p:strVal val="0-#ppt_w/2"/>
                                          </p:val>
                                        </p:tav>
                                        <p:tav tm="100000">
                                          <p:val>
                                            <p:strVal val="#ppt_x"/>
                                          </p:val>
                                        </p:tav>
                                      </p:tavLst>
                                    </p:anim>
                                    <p:anim calcmode="lin" valueType="num">
                                      <p:cBhvr additive="base">
                                        <p:cTn id="13" dur="17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700" fill="hold"/>
                                        <p:tgtEl>
                                          <p:spTgt spid="21"/>
                                        </p:tgtEl>
                                        <p:attrNameLst>
                                          <p:attrName>ppt_x</p:attrName>
                                        </p:attrNameLst>
                                      </p:cBhvr>
                                      <p:tavLst>
                                        <p:tav tm="0">
                                          <p:val>
                                            <p:strVal val="0-#ppt_w/2"/>
                                          </p:val>
                                        </p:tav>
                                        <p:tav tm="100000">
                                          <p:val>
                                            <p:strVal val="#ppt_x"/>
                                          </p:val>
                                        </p:tav>
                                      </p:tavLst>
                                    </p:anim>
                                    <p:anim calcmode="lin" valueType="num">
                                      <p:cBhvr additive="base">
                                        <p:cTn id="17" dur="17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12"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700" fill="hold"/>
                                        <p:tgtEl>
                                          <p:spTgt spid="23"/>
                                        </p:tgtEl>
                                        <p:attrNameLst>
                                          <p:attrName>ppt_x</p:attrName>
                                        </p:attrNameLst>
                                      </p:cBhvr>
                                      <p:tavLst>
                                        <p:tav tm="0">
                                          <p:val>
                                            <p:strVal val="0-#ppt_w/2"/>
                                          </p:val>
                                        </p:tav>
                                        <p:tav tm="100000">
                                          <p:val>
                                            <p:strVal val="#ppt_x"/>
                                          </p:val>
                                        </p:tav>
                                      </p:tavLst>
                                    </p:anim>
                                    <p:anim calcmode="lin" valueType="num">
                                      <p:cBhvr additive="base">
                                        <p:cTn id="21" dur="17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9"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700" fill="hold"/>
                                        <p:tgtEl>
                                          <p:spTgt spid="25"/>
                                        </p:tgtEl>
                                        <p:attrNameLst>
                                          <p:attrName>ppt_x</p:attrName>
                                        </p:attrNameLst>
                                      </p:cBhvr>
                                      <p:tavLst>
                                        <p:tav tm="0">
                                          <p:val>
                                            <p:strVal val="0-#ppt_w/2"/>
                                          </p:val>
                                        </p:tav>
                                        <p:tav tm="100000">
                                          <p:val>
                                            <p:strVal val="#ppt_x"/>
                                          </p:val>
                                        </p:tav>
                                      </p:tavLst>
                                    </p:anim>
                                    <p:anim calcmode="lin" valueType="num">
                                      <p:cBhvr additive="base">
                                        <p:cTn id="25" dur="1700" fill="hold"/>
                                        <p:tgtEl>
                                          <p:spTgt spid="25"/>
                                        </p:tgtEl>
                                        <p:attrNameLst>
                                          <p:attrName>ppt_y</p:attrName>
                                        </p:attrNameLst>
                                      </p:cBhvr>
                                      <p:tavLst>
                                        <p:tav tm="0">
                                          <p:val>
                                            <p:strVal val="0-#ppt_h/2"/>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1700" fill="hold"/>
                                        <p:tgtEl>
                                          <p:spTgt spid="27"/>
                                        </p:tgtEl>
                                        <p:attrNameLst>
                                          <p:attrName>ppt_x</p:attrName>
                                        </p:attrNameLst>
                                      </p:cBhvr>
                                      <p:tavLst>
                                        <p:tav tm="0">
                                          <p:val>
                                            <p:strVal val="1+#ppt_w/2"/>
                                          </p:val>
                                        </p:tav>
                                        <p:tav tm="100000">
                                          <p:val>
                                            <p:strVal val="#ppt_x"/>
                                          </p:val>
                                        </p:tav>
                                      </p:tavLst>
                                    </p:anim>
                                    <p:anim calcmode="lin" valueType="num">
                                      <p:cBhvr additive="base">
                                        <p:cTn id="29" dur="17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3"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1700" fill="hold"/>
                                        <p:tgtEl>
                                          <p:spTgt spid="29"/>
                                        </p:tgtEl>
                                        <p:attrNameLst>
                                          <p:attrName>ppt_x</p:attrName>
                                        </p:attrNameLst>
                                      </p:cBhvr>
                                      <p:tavLst>
                                        <p:tav tm="0">
                                          <p:val>
                                            <p:strVal val="1+#ppt_w/2"/>
                                          </p:val>
                                        </p:tav>
                                        <p:tav tm="100000">
                                          <p:val>
                                            <p:strVal val="#ppt_x"/>
                                          </p:val>
                                        </p:tav>
                                      </p:tavLst>
                                    </p:anim>
                                    <p:anim calcmode="lin" valueType="num">
                                      <p:cBhvr additive="base">
                                        <p:cTn id="33" dur="17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1" grpId="0" animBg="1"/>
      <p:bldP spid="23" grpId="0" animBg="1"/>
      <p:bldP spid="25" grpId="0" animBg="1"/>
      <p:bldP spid="27"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6"/>
          <p:cNvSpPr/>
          <p:nvPr/>
        </p:nvSpPr>
        <p:spPr>
          <a:xfrm>
            <a:off x="7950564" y="2743200"/>
            <a:ext cx="3682036" cy="1864659"/>
          </a:xfrm>
          <a:prstGeom prst="roundRect">
            <a:avLst/>
          </a:prstGeom>
          <a:solidFill>
            <a:schemeClr val="accent4">
              <a:lumMod val="60000"/>
              <a:lumOff val="40000"/>
            </a:schemeClr>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mj-lt"/>
              </a:rPr>
              <a:t> Mặc dù cơ sở dữ liệu quan hệ là một lựa chọn khả thi trong hầu hết các trường hợp, nhưng nó không phù hợp với các bộ dữ liệu lớn và phân tích dữ liệu lớn</a:t>
            </a:r>
            <a:endParaRPr lang="en-US" sz="2000" dirty="0">
              <a:solidFill>
                <a:schemeClr val="tx1"/>
              </a:solidFill>
              <a:latin typeface="+mj-lt"/>
              <a:ea typeface="Tahoma" panose="020B0604030504040204" pitchFamily="34" charset="0"/>
              <a:cs typeface="Tahoma" panose="020B0604030504040204" pitchFamily="34" charset="0"/>
            </a:endParaRPr>
          </a:p>
        </p:txBody>
      </p:sp>
      <p:sp>
        <p:nvSpPr>
          <p:cNvPr id="14" name="Rounded Rectangle 8"/>
          <p:cNvSpPr/>
          <p:nvPr/>
        </p:nvSpPr>
        <p:spPr>
          <a:xfrm>
            <a:off x="3069454" y="2645546"/>
            <a:ext cx="3349448" cy="1962313"/>
          </a:xfrm>
          <a:prstGeom prst="roundRect">
            <a:avLst/>
          </a:prstGeom>
          <a:solidFill>
            <a:schemeClr val="accent4">
              <a:lumMod val="60000"/>
              <a:lumOff val="40000"/>
            </a:schemeClr>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latin typeface="+mj-lt"/>
              </a:rPr>
              <a:t> </a:t>
            </a:r>
            <a:r>
              <a:rPr lang="vi-VN" sz="2000" dirty="0">
                <a:solidFill>
                  <a:schemeClr val="tx1"/>
                </a:solidFill>
                <a:latin typeface="+mj-lt"/>
              </a:rPr>
              <a:t>Đây là lý do chính cho sự phổ biến của hệ thống cơ sở dữ liệu </a:t>
            </a:r>
            <a:r>
              <a:rPr lang="vi-VN" sz="2000" b="1" dirty="0">
                <a:solidFill>
                  <a:schemeClr val="tx1"/>
                </a:solidFill>
                <a:latin typeface="+mj-lt"/>
              </a:rPr>
              <a:t>NoSQL</a:t>
            </a:r>
            <a:r>
              <a:rPr lang="vi-VN" sz="2000" dirty="0">
                <a:solidFill>
                  <a:schemeClr val="tx1"/>
                </a:solidFill>
                <a:latin typeface="+mj-lt"/>
              </a:rPr>
              <a:t> trong các </a:t>
            </a:r>
            <a:r>
              <a:rPr lang="en-US" sz="2000" dirty="0" err="1">
                <a:solidFill>
                  <a:schemeClr val="tx1"/>
                </a:solidFill>
                <a:latin typeface="Times New Roman" panose="02020603050405020304" pitchFamily="18" charset="0"/>
                <a:cs typeface="Times New Roman" panose="02020603050405020304" pitchFamily="18" charset="0"/>
              </a:rPr>
              <a:t>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lớn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về</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nghệ</a:t>
            </a:r>
            <a:r>
              <a:rPr lang="vi-VN" sz="2000" dirty="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mj-lt"/>
              </a:rPr>
              <a:t>như </a:t>
            </a:r>
            <a:r>
              <a:rPr lang="vi-VN" sz="2000" i="1" dirty="0">
                <a:solidFill>
                  <a:schemeClr val="tx1"/>
                </a:solidFill>
                <a:latin typeface="+mj-lt"/>
              </a:rPr>
              <a:t>Google, Yahoo, Amazon</a:t>
            </a:r>
            <a:r>
              <a:rPr lang="vi-VN" sz="2000" dirty="0">
                <a:solidFill>
                  <a:schemeClr val="tx1"/>
                </a:solidFill>
                <a:latin typeface="+mj-lt"/>
              </a:rPr>
              <a:t>, </a:t>
            </a:r>
            <a:r>
              <a:rPr lang="en-US" sz="2000" dirty="0">
                <a:solidFill>
                  <a:schemeClr val="tx1"/>
                </a:solidFill>
                <a:latin typeface="+mj-lt"/>
              </a:rPr>
              <a:t>…</a:t>
            </a:r>
            <a:endParaRPr lang="en-US" sz="2000" dirty="0">
              <a:solidFill>
                <a:schemeClr val="tx1"/>
              </a:solidFill>
              <a:latin typeface="+mj-lt"/>
              <a:ea typeface="Tahoma" panose="020B0604030504040204" pitchFamily="34" charset="0"/>
              <a:cs typeface="Tahoma" panose="020B0604030504040204" pitchFamily="34" charset="0"/>
            </a:endParaRPr>
          </a:p>
        </p:txBody>
      </p:sp>
      <p:sp>
        <p:nvSpPr>
          <p:cNvPr id="20" name="Curved Right Arrow 14"/>
          <p:cNvSpPr/>
          <p:nvPr/>
        </p:nvSpPr>
        <p:spPr>
          <a:xfrm>
            <a:off x="3574279" y="5519351"/>
            <a:ext cx="419100" cy="463366"/>
          </a:xfrm>
          <a:prstGeom prst="curvedRightArrow">
            <a:avLst/>
          </a:prstGeom>
          <a:solidFill>
            <a:srgbClr val="FA2424"/>
          </a:solidFill>
          <a:ln w="57150">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 name="Rounded Rectangle 16"/>
          <p:cNvSpPr/>
          <p:nvPr/>
        </p:nvSpPr>
        <p:spPr>
          <a:xfrm>
            <a:off x="4622029" y="5417705"/>
            <a:ext cx="6753225" cy="819150"/>
          </a:xfrm>
          <a:prstGeom prst="roundRect">
            <a:avLst/>
          </a:prstGeom>
          <a:solidFill>
            <a:srgbClr val="FA2424"/>
          </a:solidFill>
          <a:ln w="57150">
            <a:solidFill>
              <a:schemeClr val="tx1">
                <a:lumMod val="75000"/>
                <a:lumOff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NoSQL</a:t>
            </a:r>
            <a:r>
              <a:rPr lang="en-US"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Manager </a:t>
            </a:r>
            <a:endParaRPr lang="en-US" sz="32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4" name="Right Arrow 17"/>
          <p:cNvSpPr/>
          <p:nvPr/>
        </p:nvSpPr>
        <p:spPr>
          <a:xfrm>
            <a:off x="6536554" y="813665"/>
            <a:ext cx="533400" cy="232763"/>
          </a:xfrm>
          <a:prstGeom prst="rightArrow">
            <a:avLst/>
          </a:prstGeom>
          <a:solidFill>
            <a:schemeClr val="accent6"/>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8" name="Down Arrow 19"/>
          <p:cNvSpPr/>
          <p:nvPr/>
        </p:nvSpPr>
        <p:spPr>
          <a:xfrm>
            <a:off x="9791582" y="2053393"/>
            <a:ext cx="228600" cy="387938"/>
          </a:xfrm>
          <a:prstGeom prst="downArrow">
            <a:avLst/>
          </a:prstGeom>
          <a:solidFill>
            <a:schemeClr val="accent6"/>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0" name="Left Arrow 20"/>
          <p:cNvSpPr/>
          <p:nvPr/>
        </p:nvSpPr>
        <p:spPr>
          <a:xfrm>
            <a:off x="6973584" y="3658294"/>
            <a:ext cx="422298" cy="304106"/>
          </a:xfrm>
          <a:prstGeom prst="leftArrow">
            <a:avLst/>
          </a:prstGeom>
          <a:solidFill>
            <a:schemeClr val="accent6"/>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6" name="Hình chữ nhật 35"/>
          <p:cNvSpPr/>
          <p:nvPr/>
        </p:nvSpPr>
        <p:spPr>
          <a:xfrm>
            <a:off x="0" y="0"/>
            <a:ext cx="2552700" cy="6858000"/>
          </a:xfrm>
          <a:prstGeom prst="rect">
            <a:avLst/>
          </a:prstGeom>
          <a:solidFill>
            <a:srgbClr val="CA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8000" b="1" dirty="0">
                <a:ln w="38100">
                  <a:solidFill>
                    <a:schemeClr val="bg2">
                      <a:lumMod val="50000"/>
                    </a:schemeClr>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MỞ</a:t>
            </a:r>
            <a:endParaRPr lang="en-US" sz="8000" b="1" dirty="0">
              <a:ln w="38100">
                <a:solidFill>
                  <a:schemeClr val="bg2">
                    <a:lumMod val="50000"/>
                  </a:schemeClr>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8000" b="1" dirty="0">
                <a:ln w="38100">
                  <a:solidFill>
                    <a:schemeClr val="bg2">
                      <a:lumMod val="50000"/>
                    </a:schemeClr>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ĐẦU</a:t>
            </a:r>
            <a:endParaRPr lang="en-US" sz="8000" b="1" dirty="0">
              <a:ln w="38100">
                <a:solidFill>
                  <a:schemeClr val="bg2">
                    <a:lumMod val="50000"/>
                  </a:schemeClr>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 name="Rounded Rectangle 8"/>
          <p:cNvSpPr/>
          <p:nvPr/>
        </p:nvSpPr>
        <p:spPr>
          <a:xfrm>
            <a:off x="3069453" y="234552"/>
            <a:ext cx="2641065" cy="1379093"/>
          </a:xfrm>
          <a:prstGeom prst="roundRect">
            <a:avLst/>
          </a:prstGeom>
          <a:solidFill>
            <a:schemeClr val="accent4">
              <a:lumMod val="60000"/>
              <a:lumOff val="40000"/>
            </a:schemeClr>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Times New Roman" panose="02020603050405020304" pitchFamily="18" charset="0"/>
                <a:cs typeface="Times New Roman" panose="02020603050405020304" pitchFamily="18" charset="0"/>
              </a:rPr>
              <a:t>Chọn</a:t>
            </a:r>
            <a:r>
              <a:rPr lang="en-US" dirty="0">
                <a:solidFill>
                  <a:schemeClr val="tx1"/>
                </a:solidFill>
                <a:latin typeface="Times New Roman" panose="02020603050405020304" pitchFamily="18" charset="0"/>
                <a:cs typeface="Times New Roman" panose="02020603050405020304" pitchFamily="18" charset="0"/>
              </a:rPr>
              <a:t> SQL hay </a:t>
            </a:r>
            <a:r>
              <a:rPr lang="en-US" dirty="0" err="1">
                <a:solidFill>
                  <a:schemeClr val="tx1"/>
                </a:solidFill>
                <a:latin typeface="Times New Roman" panose="02020603050405020304" pitchFamily="18" charset="0"/>
                <a:cs typeface="Times New Roman" panose="02020603050405020304" pitchFamily="18" charset="0"/>
              </a:rPr>
              <a:t>NoSQL</a:t>
            </a:r>
            <a:r>
              <a:rPr lang="en-US"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1" name="Rounded Rectangle 8"/>
          <p:cNvSpPr/>
          <p:nvPr/>
        </p:nvSpPr>
        <p:spPr>
          <a:xfrm>
            <a:off x="7916179" y="244983"/>
            <a:ext cx="3580404" cy="1574939"/>
          </a:xfrm>
          <a:prstGeom prst="roundRect">
            <a:avLst/>
          </a:prstGeom>
          <a:solidFill>
            <a:schemeClr val="accent4">
              <a:lumMod val="60000"/>
              <a:lumOff val="40000"/>
            </a:schemeClr>
          </a:solidFill>
          <a:ln w="762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mj-lt"/>
              </a:rPr>
              <a:t>Quyết định lớn nhất khi chọn cơ sở dữ liệu là chọn cơ sở dữ liệu quan hệ (</a:t>
            </a:r>
            <a:r>
              <a:rPr lang="vi-VN" sz="2000" b="1" dirty="0">
                <a:solidFill>
                  <a:schemeClr val="tx1"/>
                </a:solidFill>
                <a:latin typeface="+mj-lt"/>
              </a:rPr>
              <a:t>SQL</a:t>
            </a:r>
            <a:r>
              <a:rPr lang="vi-VN" sz="2000" dirty="0">
                <a:solidFill>
                  <a:schemeClr val="tx1"/>
                </a:solidFill>
                <a:latin typeface="+mj-lt"/>
              </a:rPr>
              <a:t>) hoặc cơ sở dữ liệu không quan hệ (</a:t>
            </a:r>
            <a:r>
              <a:rPr lang="vi-VN" sz="2000" b="1" dirty="0">
                <a:solidFill>
                  <a:schemeClr val="tx1"/>
                </a:solidFill>
                <a:latin typeface="+mj-lt"/>
              </a:rPr>
              <a:t>NoSQL</a:t>
            </a:r>
            <a:r>
              <a:rPr lang="vi-VN" sz="2000" dirty="0">
                <a:solidFill>
                  <a:schemeClr val="tx1"/>
                </a:solidFill>
                <a:latin typeface="+mj-lt"/>
              </a:rPr>
              <a:t>)</a:t>
            </a:r>
            <a:endParaRPr lang="en-US" sz="2000" dirty="0">
              <a:solidFill>
                <a:schemeClr val="tx1"/>
              </a:solidFill>
              <a:latin typeface="+mj-lt"/>
              <a:ea typeface="Tahoma" panose="020B0604030504040204" pitchFamily="34" charset="0"/>
              <a:cs typeface="Tahoma" panose="020B060403050404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up)">
                                      <p:cBhvr>
                                        <p:cTn id="10" dur="500"/>
                                        <p:tgtEl>
                                          <p:spTgt spid="28"/>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righ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2"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heel(2)">
                                      <p:cBhvr>
                                        <p:cTn id="30" dur="1000"/>
                                        <p:tgtEl>
                                          <p:spTgt spid="20"/>
                                        </p:tgtEl>
                                      </p:cBhvr>
                                    </p:animEffect>
                                  </p:childTnLst>
                                </p:cTn>
                              </p:par>
                              <p:par>
                                <p:cTn id="31" presetID="21" presetClass="entr" presetSubtype="2"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heel(2)">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0" grpId="0" animBg="1"/>
      <p:bldP spid="22" grpId="0" animBg="1"/>
      <p:bldP spid="24" grpId="0" animBg="1"/>
      <p:bldP spid="28" grpId="0" animBg="1"/>
      <p:bldP spid="30" grpId="0" animBg="1"/>
      <p:bldP spid="19" grpId="0" bldLvl="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 y="0"/>
            <a:ext cx="2886635" cy="685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TỔNG QUAN VỀ NOSQL</a:t>
            </a:r>
            <a:endParaRPr lang="en-US" sz="40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r>
              <a:rPr lang="en-US" sz="40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MANAGER</a:t>
            </a:r>
            <a:endParaRPr lang="en-US" sz="40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7" name="Chỗ dành sẵn cho Nội dung 6"/>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885331" y="3348318"/>
            <a:ext cx="828797" cy="828797"/>
          </a:xfrm>
        </p:spPr>
      </p:pic>
      <p:sp>
        <p:nvSpPr>
          <p:cNvPr id="9" name="Hộp Văn bản 8"/>
          <p:cNvSpPr txBox="1"/>
          <p:nvPr/>
        </p:nvSpPr>
        <p:spPr>
          <a:xfrm>
            <a:off x="3060638" y="582066"/>
            <a:ext cx="5061104" cy="5693866"/>
          </a:xfrm>
          <a:prstGeom prst="rect">
            <a:avLst/>
          </a:prstGeom>
          <a:noFill/>
          <a:ln w="38100">
            <a:solidFill>
              <a:schemeClr val="accent3">
                <a:lumMod val="75000"/>
              </a:schemeClr>
            </a:solidFill>
            <a:prstDash val="dash"/>
          </a:ln>
        </p:spPr>
        <p:txBody>
          <a:bodyPr wrap="square" rtlCol="0">
            <a:spAutoFit/>
          </a:bodyPr>
          <a:lstStyle/>
          <a:p>
            <a:pPr marL="457200" indent="-457200">
              <a:buFontTx/>
              <a:buChar char="-"/>
            </a:pPr>
            <a:r>
              <a:rPr lang="vi-VN" sz="2800" dirty="0">
                <a:latin typeface="Bahnschrift" panose="020B0502040204020203" pitchFamily="34" charset="0"/>
              </a:rPr>
              <a:t>NoSQL còn có nghĩa là Non-Relational (NoRel) - không ràng buộc. Tuy nhiên, thuật ngữ đó ít phổ dụng hơn và ngày nay người ta thường dịch NoSQL thành Not Only SQL</a:t>
            </a:r>
            <a:r>
              <a:rPr lang="en-US" sz="2800" dirty="0">
                <a:latin typeface="Bahnschrift" panose="020B0502040204020203" pitchFamily="34" charset="0"/>
              </a:rPr>
              <a:t>-</a:t>
            </a:r>
            <a:r>
              <a:rPr lang="vi-VN" sz="2800" dirty="0">
                <a:latin typeface="Bahnschrift" panose="020B0502040204020203" pitchFamily="34" charset="0"/>
              </a:rPr>
              <a:t>Không chỉ SQL.</a:t>
            </a:r>
            <a:endParaRPr lang="en-US" sz="2800" dirty="0">
              <a:latin typeface="Bahnschrift" panose="020B0502040204020203" pitchFamily="34" charset="0"/>
            </a:endParaRPr>
          </a:p>
          <a:p>
            <a:pPr marL="457200" indent="-457200">
              <a:buFontTx/>
              <a:buChar char="-"/>
            </a:pPr>
            <a:r>
              <a:rPr lang="vi-VN" sz="2800" dirty="0">
                <a:latin typeface="Bahnschrift" panose="020B0502040204020203" pitchFamily="34" charset="0"/>
              </a:rPr>
              <a:t>NoSQL ám chỉ đến những cơ sở dữ liệu không dùng mô hình dữ liệu quan hệ để quản lý dữ liệu trong lĩnh vực phần mềm.</a:t>
            </a:r>
            <a:endParaRPr lang="vi-VN" sz="2800" dirty="0">
              <a:solidFill>
                <a:schemeClr val="bg2">
                  <a:lumMod val="50000"/>
                </a:schemeClr>
              </a:solidFill>
              <a:latin typeface="Bahnschrift" panose="020B0502040204020203" pitchFamily="34" charset="0"/>
              <a:ea typeface="Tahoma" panose="020B0604030504040204" pitchFamily="34" charset="0"/>
              <a:cs typeface="Tahoma" panose="020B0604030504040204" pitchFamily="34" charset="0"/>
            </a:endParaRPr>
          </a:p>
        </p:txBody>
      </p:sp>
      <p:sp>
        <p:nvSpPr>
          <p:cNvPr id="13" name="Hộp Văn bản 12"/>
          <p:cNvSpPr txBox="1"/>
          <p:nvPr/>
        </p:nvSpPr>
        <p:spPr>
          <a:xfrm>
            <a:off x="8918278" y="5588547"/>
            <a:ext cx="2501283" cy="954107"/>
          </a:xfrm>
          <a:prstGeom prst="rect">
            <a:avLst/>
          </a:prstGeom>
          <a:noFill/>
        </p:spPr>
        <p:txBody>
          <a:bodyPr wrap="square">
            <a:spAutoFit/>
          </a:bodyPr>
          <a:lstStyle/>
          <a:p>
            <a:pPr algn="ctr"/>
            <a:r>
              <a:rPr lang="en-US" sz="2800" dirty="0">
                <a:latin typeface="Anton" panose="00000500000000000000" pitchFamily="2" charset="0"/>
                <a:cs typeface="Times New Roman" panose="02020603050405020304" pitchFamily="18" charset="0"/>
              </a:rPr>
              <a:t>CƠ SỞ DỮ LIỆU NOSQL</a:t>
            </a:r>
            <a:endParaRPr lang="en-US" sz="2800" dirty="0">
              <a:latin typeface="Anton" panose="00000500000000000000" pitchFamily="2"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176" y="1694329"/>
            <a:ext cx="3663489" cy="3469341"/>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 y="0"/>
            <a:ext cx="2617694" cy="6858000"/>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CHỨC NĂNG GUI TOOL NOSQL MANAGER</a:t>
            </a: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8" name="Chỗ dành sẵn cho Nội dung 7"/>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412376" y="4396441"/>
            <a:ext cx="1579563" cy="1579563"/>
          </a:xfrm>
        </p:spPr>
      </p:pic>
      <p:sp>
        <p:nvSpPr>
          <p:cNvPr id="9" name="Hộp Văn bản 8"/>
          <p:cNvSpPr txBox="1"/>
          <p:nvPr/>
        </p:nvSpPr>
        <p:spPr>
          <a:xfrm>
            <a:off x="2895601" y="390708"/>
            <a:ext cx="5567082" cy="6001643"/>
          </a:xfrm>
          <a:prstGeom prst="rect">
            <a:avLst/>
          </a:prstGeom>
          <a:noFill/>
          <a:ln w="38100">
            <a:solidFill>
              <a:schemeClr val="accent3">
                <a:lumMod val="75000"/>
              </a:schemeClr>
            </a:solidFill>
            <a:prstDash val="dash"/>
          </a:ln>
        </p:spPr>
        <p:txBody>
          <a:bodyPr wrap="square" rtlCol="0">
            <a:spAutoFit/>
          </a:bodyPr>
          <a:lstStyle/>
          <a:p>
            <a:pPr marL="342900" lvl="0" indent="-342900">
              <a:buFont typeface="Courier New" panose="02070309020205020404" pitchFamily="49" charset="0"/>
              <a:buChar char="o"/>
            </a:pPr>
            <a:r>
              <a:rPr lang="en-US" sz="2400" dirty="0" err="1">
                <a:latin typeface="Bahnschrift" panose="020B0502040204020203" pitchFamily="34" charset="0"/>
              </a:rPr>
              <a:t>Kết</a:t>
            </a:r>
            <a:r>
              <a:rPr lang="en-US" sz="2400" dirty="0">
                <a:latin typeface="Bahnschrift" panose="020B0502040204020203" pitchFamily="34" charset="0"/>
              </a:rPr>
              <a:t> </a:t>
            </a:r>
            <a:r>
              <a:rPr lang="en-US" sz="2400" dirty="0" err="1">
                <a:latin typeface="Bahnschrift" panose="020B0502040204020203" pitchFamily="34" charset="0"/>
              </a:rPr>
              <a:t>nối</a:t>
            </a:r>
            <a:r>
              <a:rPr lang="en-US" sz="2400" dirty="0">
                <a:latin typeface="Bahnschrift" panose="020B0502040204020203" pitchFamily="34" charset="0"/>
              </a:rPr>
              <a:t> </a:t>
            </a:r>
            <a:r>
              <a:rPr lang="en-US" sz="2400" dirty="0" err="1">
                <a:latin typeface="Bahnschrift" panose="020B0502040204020203" pitchFamily="34" charset="0"/>
              </a:rPr>
              <a:t>với</a:t>
            </a:r>
            <a:r>
              <a:rPr lang="en-US" sz="2400" dirty="0">
                <a:latin typeface="Bahnschrift" panose="020B0502040204020203" pitchFamily="34" charset="0"/>
              </a:rPr>
              <a:t> </a:t>
            </a:r>
            <a:r>
              <a:rPr lang="en-US" sz="2400" dirty="0" err="1">
                <a:latin typeface="Bahnschrift" panose="020B0502040204020203" pitchFamily="34" charset="0"/>
              </a:rPr>
              <a:t>các</a:t>
            </a:r>
            <a:r>
              <a:rPr lang="en-US" sz="2400" dirty="0">
                <a:latin typeface="Bahnschrift" panose="020B0502040204020203" pitchFamily="34" charset="0"/>
              </a:rPr>
              <a:t> </a:t>
            </a:r>
            <a:r>
              <a:rPr lang="en-US" sz="2400" dirty="0" err="1">
                <a:latin typeface="Bahnschrift" panose="020B0502040204020203" pitchFamily="34" charset="0"/>
              </a:rPr>
              <a:t>máy</a:t>
            </a:r>
            <a:r>
              <a:rPr lang="en-US" sz="2400" dirty="0">
                <a:latin typeface="Bahnschrift" panose="020B0502040204020203" pitchFamily="34" charset="0"/>
              </a:rPr>
              <a:t> </a:t>
            </a:r>
            <a:r>
              <a:rPr lang="en-US" sz="2400" dirty="0" err="1">
                <a:latin typeface="Bahnschrift" panose="020B0502040204020203" pitchFamily="34" charset="0"/>
              </a:rPr>
              <a:t>chủ</a:t>
            </a:r>
            <a:r>
              <a:rPr lang="en-US" sz="2400" dirty="0">
                <a:latin typeface="Bahnschrift" panose="020B0502040204020203" pitchFamily="34" charset="0"/>
              </a:rPr>
              <a:t> </a:t>
            </a:r>
            <a:r>
              <a:rPr lang="en-US" sz="2400" dirty="0" err="1">
                <a:latin typeface="Bahnschrift" panose="020B0502040204020203" pitchFamily="34" charset="0"/>
              </a:rPr>
              <a:t>độc</a:t>
            </a:r>
            <a:r>
              <a:rPr lang="en-US" sz="2400" dirty="0">
                <a:latin typeface="Bahnschrift" panose="020B0502040204020203" pitchFamily="34" charset="0"/>
              </a:rPr>
              <a:t> </a:t>
            </a:r>
            <a:r>
              <a:rPr lang="en-US" sz="2400" dirty="0" err="1">
                <a:latin typeface="Bahnschrift" panose="020B0502040204020203" pitchFamily="34" charset="0"/>
              </a:rPr>
              <a:t>lập</a:t>
            </a:r>
            <a:r>
              <a:rPr lang="en-US" sz="2400" dirty="0">
                <a:latin typeface="Bahnschrift" panose="020B0502040204020203" pitchFamily="34" charset="0"/>
              </a:rPr>
              <a:t>, </a:t>
            </a:r>
            <a:r>
              <a:rPr lang="en-US" sz="2400" dirty="0" err="1">
                <a:latin typeface="Bahnschrift" panose="020B0502040204020203" pitchFamily="34" charset="0"/>
              </a:rPr>
              <a:t>tập</a:t>
            </a:r>
            <a:r>
              <a:rPr lang="en-US" sz="2400" dirty="0">
                <a:latin typeface="Bahnschrift" panose="020B0502040204020203" pitchFamily="34" charset="0"/>
              </a:rPr>
              <a:t> </a:t>
            </a:r>
            <a:r>
              <a:rPr lang="en-US" sz="2400" dirty="0" err="1">
                <a:latin typeface="Bahnschrift" panose="020B0502040204020203" pitchFamily="34" charset="0"/>
              </a:rPr>
              <a:t>hợp</a:t>
            </a:r>
            <a:r>
              <a:rPr lang="en-US" sz="2400" dirty="0">
                <a:latin typeface="Bahnschrift" panose="020B0502040204020203" pitchFamily="34" charset="0"/>
              </a:rPr>
              <a:t> </a:t>
            </a:r>
            <a:r>
              <a:rPr lang="en-US" sz="2400" dirty="0" err="1">
                <a:latin typeface="Bahnschrift" panose="020B0502040204020203" pitchFamily="34" charset="0"/>
              </a:rPr>
              <a:t>bản</a:t>
            </a:r>
            <a:r>
              <a:rPr lang="en-US" sz="2400" dirty="0">
                <a:latin typeface="Bahnschrift" panose="020B0502040204020203" pitchFamily="34" charset="0"/>
              </a:rPr>
              <a:t> </a:t>
            </a:r>
            <a:r>
              <a:rPr lang="en-US" sz="2400" dirty="0" err="1">
                <a:latin typeface="Bahnschrift" panose="020B0502040204020203" pitchFamily="34" charset="0"/>
              </a:rPr>
              <a:t>sao</a:t>
            </a:r>
            <a:r>
              <a:rPr lang="en-US" sz="2400" dirty="0">
                <a:latin typeface="Bahnschrift" panose="020B0502040204020203" pitchFamily="34" charset="0"/>
              </a:rPr>
              <a:t> </a:t>
            </a:r>
            <a:r>
              <a:rPr lang="en-US" sz="2400" dirty="0" err="1">
                <a:latin typeface="Bahnschrift" panose="020B0502040204020203" pitchFamily="34" charset="0"/>
              </a:rPr>
              <a:t>và</a:t>
            </a:r>
            <a:r>
              <a:rPr lang="en-US" sz="2400" dirty="0">
                <a:latin typeface="Bahnschrift" panose="020B0502040204020203" pitchFamily="34" charset="0"/>
              </a:rPr>
              <a:t> </a:t>
            </a:r>
            <a:r>
              <a:rPr lang="en-US" sz="2400" dirty="0" err="1">
                <a:latin typeface="Bahnschrift" panose="020B0502040204020203" pitchFamily="34" charset="0"/>
              </a:rPr>
              <a:t>các</a:t>
            </a:r>
            <a:r>
              <a:rPr lang="en-US" sz="2400" dirty="0">
                <a:latin typeface="Bahnschrift" panose="020B0502040204020203" pitchFamily="34" charset="0"/>
              </a:rPr>
              <a:t> </a:t>
            </a:r>
            <a:r>
              <a:rPr lang="en-US" sz="2400" dirty="0" err="1">
                <a:latin typeface="Bahnschrift" panose="020B0502040204020203" pitchFamily="34" charset="0"/>
              </a:rPr>
              <a:t>cụm</a:t>
            </a:r>
            <a:r>
              <a:rPr lang="en-US" sz="2400" dirty="0">
                <a:latin typeface="Bahnschrift" panose="020B0502040204020203" pitchFamily="34" charset="0"/>
              </a:rPr>
              <a:t> </a:t>
            </a:r>
            <a:r>
              <a:rPr lang="en-US" sz="2400" dirty="0" err="1">
                <a:latin typeface="Bahnschrift" panose="020B0502040204020203" pitchFamily="34" charset="0"/>
              </a:rPr>
              <a:t>phân</a:t>
            </a:r>
            <a:r>
              <a:rPr lang="en-US" sz="2400" dirty="0">
                <a:latin typeface="Bahnschrift" panose="020B0502040204020203" pitchFamily="34" charset="0"/>
              </a:rPr>
              <a:t> </a:t>
            </a:r>
            <a:r>
              <a:rPr lang="en-US" sz="2400" dirty="0" err="1">
                <a:latin typeface="Bahnschrift" panose="020B0502040204020203" pitchFamily="34" charset="0"/>
              </a:rPr>
              <a:t>đoạn</a:t>
            </a:r>
            <a:r>
              <a:rPr lang="en-US" sz="2400" dirty="0">
                <a:latin typeface="Bahnschrift" panose="020B0502040204020203" pitchFamily="34" charset="0"/>
              </a:rPr>
              <a:t> (Version Free +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a:latin typeface="Bahnschrift" panose="020B0502040204020203" pitchFamily="34" charset="0"/>
              </a:rPr>
              <a:t>Có </a:t>
            </a:r>
            <a:r>
              <a:rPr lang="en-US" sz="2400" dirty="0" err="1">
                <a:latin typeface="Bahnschrift" panose="020B0502040204020203" pitchFamily="34" charset="0"/>
              </a:rPr>
              <a:t>thể</a:t>
            </a:r>
            <a:r>
              <a:rPr lang="en-US" sz="2400" dirty="0">
                <a:latin typeface="Bahnschrift" panose="020B0502040204020203" pitchFamily="34" charset="0"/>
              </a:rPr>
              <a:t> </a:t>
            </a:r>
            <a:r>
              <a:rPr lang="en-US" sz="2400" dirty="0" err="1">
                <a:latin typeface="Bahnschrift" panose="020B0502040204020203" pitchFamily="34" charset="0"/>
              </a:rPr>
              <a:t>kết</a:t>
            </a:r>
            <a:r>
              <a:rPr lang="en-US" sz="2400" dirty="0">
                <a:latin typeface="Bahnschrift" panose="020B0502040204020203" pitchFamily="34" charset="0"/>
              </a:rPr>
              <a:t> </a:t>
            </a:r>
            <a:r>
              <a:rPr lang="en-US" sz="2400" dirty="0" err="1">
                <a:latin typeface="Bahnschrift" panose="020B0502040204020203" pitchFamily="34" charset="0"/>
              </a:rPr>
              <a:t>nối</a:t>
            </a:r>
            <a:r>
              <a:rPr lang="en-US" sz="2400" dirty="0">
                <a:latin typeface="Bahnschrift" panose="020B0502040204020203" pitchFamily="34" charset="0"/>
              </a:rPr>
              <a:t> </a:t>
            </a:r>
            <a:r>
              <a:rPr lang="en-US" sz="2400" dirty="0" err="1">
                <a:latin typeface="Bahnschrift" panose="020B0502040204020203" pitchFamily="34" charset="0"/>
              </a:rPr>
              <a:t>nhiều</a:t>
            </a:r>
            <a:r>
              <a:rPr lang="en-US" sz="2400" dirty="0">
                <a:latin typeface="Bahnschrift" panose="020B0502040204020203" pitchFamily="34" charset="0"/>
              </a:rPr>
              <a:t> host </a:t>
            </a:r>
            <a:r>
              <a:rPr lang="en-US" sz="2400" dirty="0" err="1">
                <a:latin typeface="Bahnschrift" panose="020B0502040204020203" pitchFamily="34" charset="0"/>
              </a:rPr>
              <a:t>và</a:t>
            </a:r>
            <a:r>
              <a:rPr lang="en-US" sz="2400" dirty="0">
                <a:latin typeface="Bahnschrift" panose="020B0502040204020203" pitchFamily="34" charset="0"/>
              </a:rPr>
              <a:t> database (Version Free +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Hỗ</a:t>
            </a:r>
            <a:r>
              <a:rPr lang="en-US" sz="2400" dirty="0">
                <a:latin typeface="Bahnschrift" panose="020B0502040204020203" pitchFamily="34" charset="0"/>
              </a:rPr>
              <a:t> </a:t>
            </a:r>
            <a:r>
              <a:rPr lang="en-US" sz="2400" dirty="0" err="1">
                <a:latin typeface="Bahnschrift" panose="020B0502040204020203" pitchFamily="34" charset="0"/>
              </a:rPr>
              <a:t>trợ</a:t>
            </a:r>
            <a:r>
              <a:rPr lang="en-US" sz="2400" dirty="0">
                <a:latin typeface="Bahnschrift" panose="020B0502040204020203" pitchFamily="34" charset="0"/>
              </a:rPr>
              <a:t> </a:t>
            </a:r>
            <a:r>
              <a:rPr lang="en-US" sz="2400" dirty="0" err="1">
                <a:latin typeface="Bahnschrift" panose="020B0502040204020203" pitchFamily="34" charset="0"/>
              </a:rPr>
              <a:t>xác</a:t>
            </a:r>
            <a:r>
              <a:rPr lang="en-US" sz="2400" dirty="0">
                <a:latin typeface="Bahnschrift" panose="020B0502040204020203" pitchFamily="34" charset="0"/>
              </a:rPr>
              <a:t> </a:t>
            </a:r>
            <a:r>
              <a:rPr lang="en-US" sz="2400" dirty="0" err="1">
                <a:latin typeface="Bahnschrift" panose="020B0502040204020203" pitchFamily="34" charset="0"/>
              </a:rPr>
              <a:t>thực</a:t>
            </a:r>
            <a:r>
              <a:rPr lang="en-US" sz="2400" dirty="0">
                <a:latin typeface="Bahnschrift" panose="020B0502040204020203" pitchFamily="34" charset="0"/>
              </a:rPr>
              <a:t> MONGODB-CR, SCRAM-SHA-1 </a:t>
            </a:r>
            <a:r>
              <a:rPr lang="en-US" sz="2400" dirty="0" err="1">
                <a:latin typeface="Bahnschrift" panose="020B0502040204020203" pitchFamily="34" charset="0"/>
              </a:rPr>
              <a:t>và</a:t>
            </a:r>
            <a:r>
              <a:rPr lang="en-US" sz="2400" dirty="0">
                <a:latin typeface="Bahnschrift" panose="020B0502040204020203" pitchFamily="34" charset="0"/>
              </a:rPr>
              <a:t> SCRAM-SHA-256 (Version Free + Pro)</a:t>
            </a:r>
            <a:endParaRPr lang="en-US" sz="2400" dirty="0">
              <a:latin typeface="Bahnschrift" panose="020B0502040204020203" pitchFamily="34" charset="0"/>
            </a:endParaRPr>
          </a:p>
          <a:p>
            <a:pPr lvl="0"/>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Kết</a:t>
            </a:r>
            <a:r>
              <a:rPr lang="en-US" sz="2400" dirty="0">
                <a:latin typeface="Bahnschrift" panose="020B0502040204020203" pitchFamily="34" charset="0"/>
              </a:rPr>
              <a:t> </a:t>
            </a:r>
            <a:r>
              <a:rPr lang="en-US" sz="2400" dirty="0" err="1">
                <a:latin typeface="Bahnschrift" panose="020B0502040204020203" pitchFamily="34" charset="0"/>
              </a:rPr>
              <a:t>nối</a:t>
            </a:r>
            <a:r>
              <a:rPr lang="en-US" sz="2400" dirty="0">
                <a:latin typeface="Bahnschrift" panose="020B0502040204020203" pitchFamily="34" charset="0"/>
              </a:rPr>
              <a:t> </a:t>
            </a:r>
            <a:r>
              <a:rPr lang="en-US" sz="2400" dirty="0" err="1">
                <a:latin typeface="Bahnschrift" panose="020B0502040204020203" pitchFamily="34" charset="0"/>
              </a:rPr>
              <a:t>MongoDB</a:t>
            </a:r>
            <a:r>
              <a:rPr lang="en-US" sz="2400" dirty="0">
                <a:latin typeface="Bahnschrift" panose="020B0502040204020203" pitchFamily="34" charset="0"/>
              </a:rPr>
              <a:t> qua SSH (Version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Có</a:t>
            </a:r>
            <a:r>
              <a:rPr lang="en-US" sz="2400" dirty="0">
                <a:latin typeface="Bahnschrift" panose="020B0502040204020203" pitchFamily="34" charset="0"/>
              </a:rPr>
              <a:t> </a:t>
            </a:r>
            <a:r>
              <a:rPr lang="en-US" sz="2400" dirty="0" err="1">
                <a:latin typeface="Bahnschrift" panose="020B0502040204020203" pitchFamily="34" charset="0"/>
              </a:rPr>
              <a:t>thể</a:t>
            </a:r>
            <a:r>
              <a:rPr lang="en-US" sz="2400" dirty="0">
                <a:latin typeface="Bahnschrift" panose="020B0502040204020203" pitchFamily="34" charset="0"/>
              </a:rPr>
              <a:t> </a:t>
            </a:r>
            <a:r>
              <a:rPr lang="en-US" sz="2400" dirty="0" err="1">
                <a:latin typeface="Bahnschrift" panose="020B0502040204020203" pitchFamily="34" charset="0"/>
              </a:rPr>
              <a:t>tạo</a:t>
            </a:r>
            <a:r>
              <a:rPr lang="en-US" sz="2400" dirty="0">
                <a:latin typeface="Bahnschrift" panose="020B0502040204020203" pitchFamily="34" charset="0"/>
              </a:rPr>
              <a:t> SSH </a:t>
            </a:r>
            <a:r>
              <a:rPr lang="en-US" sz="2400" dirty="0" err="1">
                <a:latin typeface="Bahnschrift" panose="020B0502040204020203" pitchFamily="34" charset="0"/>
              </a:rPr>
              <a:t>bản</a:t>
            </a:r>
            <a:r>
              <a:rPr lang="en-US" sz="2400" dirty="0">
                <a:latin typeface="Bahnschrift" panose="020B0502040204020203" pitchFamily="34" charset="0"/>
              </a:rPr>
              <a:t> </a:t>
            </a:r>
            <a:r>
              <a:rPr lang="en-US" sz="2400" dirty="0" err="1">
                <a:latin typeface="Bahnschrift" panose="020B0502040204020203" pitchFamily="34" charset="0"/>
              </a:rPr>
              <a:t>sao</a:t>
            </a:r>
            <a:r>
              <a:rPr lang="en-US" sz="2400" dirty="0">
                <a:latin typeface="Bahnschrift" panose="020B0502040204020203" pitchFamily="34" charset="0"/>
              </a:rPr>
              <a:t> </a:t>
            </a:r>
            <a:r>
              <a:rPr lang="en-US" sz="2400" dirty="0" err="1">
                <a:latin typeface="Bahnschrift" panose="020B0502040204020203" pitchFamily="34" charset="0"/>
              </a:rPr>
              <a:t>riêng</a:t>
            </a:r>
            <a:r>
              <a:rPr lang="en-US" sz="2400" dirty="0">
                <a:latin typeface="Bahnschrift" panose="020B0502040204020203" pitchFamily="34" charset="0"/>
              </a:rPr>
              <a:t> </a:t>
            </a:r>
            <a:r>
              <a:rPr lang="en-US" sz="2400" dirty="0" err="1">
                <a:latin typeface="Bahnschrift" panose="020B0502040204020203" pitchFamily="34" charset="0"/>
              </a:rPr>
              <a:t>biệt</a:t>
            </a:r>
            <a:r>
              <a:rPr lang="en-US" sz="2400" dirty="0">
                <a:latin typeface="Bahnschrift" panose="020B0502040204020203" pitchFamily="34" charset="0"/>
              </a:rPr>
              <a:t> </a:t>
            </a:r>
            <a:r>
              <a:rPr lang="en-US" sz="2400" dirty="0" err="1">
                <a:latin typeface="Bahnschrift" panose="020B0502040204020203" pitchFamily="34" charset="0"/>
              </a:rPr>
              <a:t>cho</a:t>
            </a:r>
            <a:r>
              <a:rPr lang="en-US" sz="2400" dirty="0">
                <a:latin typeface="Bahnschrift" panose="020B0502040204020203" pitchFamily="34" charset="0"/>
              </a:rPr>
              <a:t> </a:t>
            </a:r>
            <a:r>
              <a:rPr lang="en-US" sz="2400" dirty="0" err="1">
                <a:latin typeface="Bahnschrift" panose="020B0502040204020203" pitchFamily="34" charset="0"/>
              </a:rPr>
              <a:t>từng</a:t>
            </a:r>
            <a:r>
              <a:rPr lang="en-US" sz="2400" dirty="0">
                <a:latin typeface="Bahnschrift" panose="020B0502040204020203" pitchFamily="34" charset="0"/>
              </a:rPr>
              <a:t> </a:t>
            </a:r>
            <a:r>
              <a:rPr lang="en-US" sz="2400" dirty="0" err="1">
                <a:latin typeface="Bahnschrift" panose="020B0502040204020203" pitchFamily="34" charset="0"/>
              </a:rPr>
              <a:t>thành</a:t>
            </a:r>
            <a:r>
              <a:rPr lang="en-US" sz="2400" dirty="0">
                <a:latin typeface="Bahnschrift" panose="020B0502040204020203" pitchFamily="34" charset="0"/>
              </a:rPr>
              <a:t> </a:t>
            </a:r>
            <a:r>
              <a:rPr lang="en-US" sz="2400" dirty="0" err="1">
                <a:latin typeface="Bahnschrift" panose="020B0502040204020203" pitchFamily="34" charset="0"/>
              </a:rPr>
              <a:t>viên</a:t>
            </a:r>
            <a:r>
              <a:rPr lang="en-US" sz="2400" dirty="0">
                <a:latin typeface="Bahnschrift" panose="020B0502040204020203" pitchFamily="34" charset="0"/>
              </a:rPr>
              <a:t> (Version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Hỗ</a:t>
            </a:r>
            <a:r>
              <a:rPr lang="en-US" sz="2400" dirty="0">
                <a:latin typeface="Bahnschrift" panose="020B0502040204020203" pitchFamily="34" charset="0"/>
              </a:rPr>
              <a:t> </a:t>
            </a:r>
            <a:r>
              <a:rPr lang="en-US" sz="2400" dirty="0" err="1">
                <a:latin typeface="Bahnschrift" panose="020B0502040204020203" pitchFamily="34" charset="0"/>
              </a:rPr>
              <a:t>trợ</a:t>
            </a:r>
            <a:r>
              <a:rPr lang="en-US" sz="2400" dirty="0">
                <a:latin typeface="Bahnschrift" panose="020B0502040204020203" pitchFamily="34" charset="0"/>
              </a:rPr>
              <a:t> </a:t>
            </a:r>
            <a:r>
              <a:rPr lang="en-US" sz="2400" dirty="0" err="1">
                <a:latin typeface="Bahnschrift" panose="020B0502040204020203" pitchFamily="34" charset="0"/>
              </a:rPr>
              <a:t>xác</a:t>
            </a:r>
            <a:r>
              <a:rPr lang="en-US" sz="2400" dirty="0">
                <a:latin typeface="Bahnschrift" panose="020B0502040204020203" pitchFamily="34" charset="0"/>
              </a:rPr>
              <a:t> </a:t>
            </a:r>
            <a:r>
              <a:rPr lang="en-US" sz="2400" dirty="0" err="1">
                <a:latin typeface="Bahnschrift" panose="020B0502040204020203" pitchFamily="34" charset="0"/>
              </a:rPr>
              <a:t>thực</a:t>
            </a:r>
            <a:r>
              <a:rPr lang="en-US" sz="2400" dirty="0">
                <a:latin typeface="Bahnschrift" panose="020B0502040204020203" pitchFamily="34" charset="0"/>
              </a:rPr>
              <a:t> X509 (Version Pro)</a:t>
            </a:r>
            <a:endParaRPr lang="en-US" sz="2400" dirty="0">
              <a:latin typeface="Bahnschrift" panose="020B0502040204020203" pitchFamily="34" charset="0"/>
            </a:endParaRPr>
          </a:p>
          <a:p>
            <a:pPr marL="342900" indent="-342900">
              <a:buFont typeface="Courier New" panose="02070309020205020404" pitchFamily="49" charset="0"/>
              <a:buChar char="o"/>
            </a:pPr>
            <a:r>
              <a:rPr lang="en-US" sz="2400" dirty="0" err="1">
                <a:latin typeface="Bahnschrift" panose="020B0502040204020203" pitchFamily="34" charset="0"/>
              </a:rPr>
              <a:t>Hỗ</a:t>
            </a:r>
            <a:r>
              <a:rPr lang="en-US" sz="2400" dirty="0">
                <a:latin typeface="Bahnschrift" panose="020B0502040204020203" pitchFamily="34" charset="0"/>
              </a:rPr>
              <a:t> </a:t>
            </a:r>
            <a:r>
              <a:rPr lang="en-US" sz="2400" dirty="0" err="1">
                <a:latin typeface="Bahnschrift" panose="020B0502040204020203" pitchFamily="34" charset="0"/>
              </a:rPr>
              <a:t>trợ</a:t>
            </a:r>
            <a:r>
              <a:rPr lang="en-US" sz="2400" dirty="0">
                <a:latin typeface="Bahnschrift" panose="020B0502040204020203" pitchFamily="34" charset="0"/>
              </a:rPr>
              <a:t> </a:t>
            </a:r>
            <a:r>
              <a:rPr lang="en-US" sz="2400" dirty="0" err="1">
                <a:latin typeface="Bahnschrift" panose="020B0502040204020203" pitchFamily="34" charset="0"/>
              </a:rPr>
              <a:t>xác</a:t>
            </a:r>
            <a:r>
              <a:rPr lang="en-US" sz="2400" dirty="0">
                <a:latin typeface="Bahnschrift" panose="020B0502040204020203" pitchFamily="34" charset="0"/>
              </a:rPr>
              <a:t> </a:t>
            </a:r>
            <a:r>
              <a:rPr lang="en-US" sz="2400" dirty="0" err="1">
                <a:latin typeface="Bahnschrift" panose="020B0502040204020203" pitchFamily="34" charset="0"/>
              </a:rPr>
              <a:t>thực</a:t>
            </a:r>
            <a:r>
              <a:rPr lang="en-US" sz="2400" dirty="0">
                <a:latin typeface="Bahnschrift" panose="020B0502040204020203" pitchFamily="34" charset="0"/>
              </a:rPr>
              <a:t> LDAP </a:t>
            </a:r>
            <a:r>
              <a:rPr lang="en-US" sz="2400" dirty="0" err="1">
                <a:latin typeface="Bahnschrift" panose="020B0502040204020203" pitchFamily="34" charset="0"/>
              </a:rPr>
              <a:t>và</a:t>
            </a:r>
            <a:r>
              <a:rPr lang="en-US" sz="2400" dirty="0">
                <a:latin typeface="Bahnschrift" panose="020B0502040204020203" pitchFamily="34" charset="0"/>
              </a:rPr>
              <a:t> KERBEROS (Version Pro)</a:t>
            </a:r>
            <a:endParaRPr lang="vi-VN" sz="2400" dirty="0">
              <a:solidFill>
                <a:schemeClr val="bg2">
                  <a:lumMod val="50000"/>
                </a:schemeClr>
              </a:solidFill>
              <a:latin typeface="Bahnschrift" panose="020B0502040204020203" pitchFamily="34" charset="0"/>
              <a:ea typeface="Tahoma" panose="020B0604030504040204" pitchFamily="34" charset="0"/>
              <a:cs typeface="Tahoma" panose="020B0604030504040204" pitchFamily="34" charset="0"/>
            </a:endParaRPr>
          </a:p>
        </p:txBody>
      </p:sp>
      <p:pic>
        <p:nvPicPr>
          <p:cNvPr id="7" name="Picture 6"/>
          <p:cNvPicPr/>
          <p:nvPr/>
        </p:nvPicPr>
        <p:blipFill rotWithShape="1">
          <a:blip r:embed="rId2"/>
          <a:srcRect l="31930" t="21980" r="32267" b="25857"/>
          <a:stretch>
            <a:fillRect/>
          </a:stretch>
        </p:blipFill>
        <p:spPr bwMode="auto">
          <a:xfrm>
            <a:off x="8557876" y="916930"/>
            <a:ext cx="3410006" cy="3448882"/>
          </a:xfrm>
          <a:prstGeom prst="rect">
            <a:avLst/>
          </a:prstGeom>
          <a:ln>
            <a:noFill/>
          </a:ln>
        </p:spPr>
      </p:pic>
      <p:sp>
        <p:nvSpPr>
          <p:cNvPr id="10" name="Hộp Văn bản 12"/>
          <p:cNvSpPr txBox="1"/>
          <p:nvPr/>
        </p:nvSpPr>
        <p:spPr>
          <a:xfrm>
            <a:off x="8785056" y="4790688"/>
            <a:ext cx="2955645" cy="830997"/>
          </a:xfrm>
          <a:prstGeom prst="rect">
            <a:avLst/>
          </a:prstGeom>
          <a:noFill/>
        </p:spPr>
        <p:txBody>
          <a:bodyPr wrap="square">
            <a:spAutoFit/>
          </a:bodyPr>
          <a:lstStyle/>
          <a:p>
            <a:pPr algn="ctr"/>
            <a:r>
              <a:rPr lang="en-US" sz="2400" dirty="0">
                <a:latin typeface="Anton" panose="00000500000000000000" pitchFamily="2" charset="0"/>
              </a:rPr>
              <a:t>Connection features (</a:t>
            </a:r>
            <a:r>
              <a:rPr lang="en-US" sz="2400" dirty="0" err="1">
                <a:latin typeface="Anton" panose="00000500000000000000" pitchFamily="2" charset="0"/>
              </a:rPr>
              <a:t>Các</a:t>
            </a:r>
            <a:r>
              <a:rPr lang="en-US" sz="2400" dirty="0">
                <a:latin typeface="Anton" panose="00000500000000000000" pitchFamily="2" charset="0"/>
              </a:rPr>
              <a:t> </a:t>
            </a:r>
            <a:r>
              <a:rPr lang="en-US" sz="2400" dirty="0" err="1">
                <a:latin typeface="Anton" panose="00000500000000000000" pitchFamily="2" charset="0"/>
              </a:rPr>
              <a:t>tính</a:t>
            </a:r>
            <a:r>
              <a:rPr lang="en-US" sz="2400" dirty="0">
                <a:latin typeface="Anton" panose="00000500000000000000" pitchFamily="2" charset="0"/>
              </a:rPr>
              <a:t> </a:t>
            </a:r>
            <a:r>
              <a:rPr lang="en-US" sz="2400" dirty="0" err="1">
                <a:latin typeface="Anton" panose="00000500000000000000" pitchFamily="2" charset="0"/>
              </a:rPr>
              <a:t>năng</a:t>
            </a:r>
            <a:r>
              <a:rPr lang="en-US" sz="2400" dirty="0">
                <a:latin typeface="Anton" panose="00000500000000000000" pitchFamily="2" charset="0"/>
              </a:rPr>
              <a:t> </a:t>
            </a:r>
            <a:r>
              <a:rPr lang="en-US" sz="2400" dirty="0" err="1">
                <a:latin typeface="Anton" panose="00000500000000000000" pitchFamily="2" charset="0"/>
              </a:rPr>
              <a:t>kết</a:t>
            </a:r>
            <a:r>
              <a:rPr lang="en-US" sz="2400" dirty="0">
                <a:latin typeface="Anton" panose="00000500000000000000" pitchFamily="2" charset="0"/>
              </a:rPr>
              <a:t> </a:t>
            </a:r>
            <a:r>
              <a:rPr lang="en-US" sz="2400" dirty="0" err="1">
                <a:latin typeface="Anton" panose="00000500000000000000" pitchFamily="2" charset="0"/>
              </a:rPr>
              <a:t>nối</a:t>
            </a:r>
            <a:r>
              <a:rPr lang="en-US" sz="2400" dirty="0">
                <a:latin typeface="Anton" panose="00000500000000000000" pitchFamily="2" charset="0"/>
              </a:rPr>
              <a:t>)</a:t>
            </a:r>
            <a:endParaRPr lang="en-US" sz="2400" dirty="0">
              <a:latin typeface="Anton" panose="000005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4"/>
          <p:cNvSpPr/>
          <p:nvPr/>
        </p:nvSpPr>
        <p:spPr>
          <a:xfrm>
            <a:off x="1" y="0"/>
            <a:ext cx="2617694" cy="6858000"/>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CHỨC NĂNG GUI TOOL NOSQL MANAGER</a:t>
            </a: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Hộp Văn bản 8"/>
          <p:cNvSpPr txBox="1"/>
          <p:nvPr/>
        </p:nvSpPr>
        <p:spPr>
          <a:xfrm>
            <a:off x="2823882" y="478100"/>
            <a:ext cx="5038165" cy="5015865"/>
          </a:xfrm>
          <a:prstGeom prst="rect">
            <a:avLst/>
          </a:prstGeom>
          <a:noFill/>
          <a:ln w="38100">
            <a:solidFill>
              <a:schemeClr val="accent3">
                <a:lumMod val="75000"/>
              </a:schemeClr>
            </a:solidFill>
            <a:prstDash val="dash"/>
          </a:ln>
        </p:spPr>
        <p:txBody>
          <a:bodyPr wrap="square" rtlCol="0">
            <a:spAutoFit/>
          </a:bodyPr>
          <a:lstStyle/>
          <a:p>
            <a:pPr marL="571500" lvl="0" indent="-571500">
              <a:buFont typeface="Courier New" panose="02070309020205020404" pitchFamily="49" charset="0"/>
              <a:buChar char="o"/>
            </a:pPr>
            <a:r>
              <a:rPr lang="en-US" sz="3200" dirty="0" err="1">
                <a:latin typeface="Bahnschrift" panose="020B0502040204020203" pitchFamily="34" charset="0"/>
              </a:rPr>
              <a:t>Tạo</a:t>
            </a:r>
            <a:r>
              <a:rPr lang="en-US" sz="3200" dirty="0">
                <a:latin typeface="Bahnschrift" panose="020B0502040204020203" pitchFamily="34" charset="0"/>
              </a:rPr>
              <a:t>/ </a:t>
            </a:r>
            <a:r>
              <a:rPr lang="en-US" sz="3200" dirty="0" err="1">
                <a:latin typeface="Bahnschrift" panose="020B0502040204020203" pitchFamily="34" charset="0"/>
              </a:rPr>
              <a:t>Xóa</a:t>
            </a:r>
            <a:r>
              <a:rPr lang="en-US" sz="3200" dirty="0">
                <a:latin typeface="Bahnschrift" panose="020B0502040204020203" pitchFamily="34" charset="0"/>
              </a:rPr>
              <a:t> </a:t>
            </a:r>
            <a:r>
              <a:rPr lang="en-US" sz="3200" dirty="0" err="1">
                <a:latin typeface="Bahnschrift" panose="020B0502040204020203" pitchFamily="34" charset="0"/>
              </a:rPr>
              <a:t>cơ</a:t>
            </a:r>
            <a:r>
              <a:rPr lang="en-US" sz="3200" dirty="0">
                <a:latin typeface="Bahnschrift" panose="020B0502040204020203" pitchFamily="34" charset="0"/>
              </a:rPr>
              <a:t> </a:t>
            </a:r>
            <a:r>
              <a:rPr lang="en-US" sz="3200" dirty="0" err="1">
                <a:latin typeface="Bahnschrift" panose="020B0502040204020203" pitchFamily="34" charset="0"/>
              </a:rPr>
              <a:t>sở</a:t>
            </a:r>
            <a:r>
              <a:rPr lang="en-US" sz="3200" dirty="0">
                <a:latin typeface="Bahnschrift" panose="020B0502040204020203" pitchFamily="34" charset="0"/>
              </a:rPr>
              <a:t> </a:t>
            </a:r>
            <a:r>
              <a:rPr lang="en-US" sz="3200" dirty="0" err="1">
                <a:latin typeface="Bahnschrift" panose="020B0502040204020203" pitchFamily="34" charset="0"/>
              </a:rPr>
              <a:t>dữ</a:t>
            </a:r>
            <a:r>
              <a:rPr lang="en-US" sz="3200" dirty="0">
                <a:latin typeface="Bahnschrift" panose="020B0502040204020203" pitchFamily="34" charset="0"/>
              </a:rPr>
              <a:t> </a:t>
            </a:r>
            <a:r>
              <a:rPr lang="en-US" sz="3200" dirty="0" err="1">
                <a:latin typeface="Bahnschrift" panose="020B0502040204020203" pitchFamily="34" charset="0"/>
              </a:rPr>
              <a:t>liệu</a:t>
            </a:r>
            <a:endParaRPr lang="en-US" sz="3200" dirty="0">
              <a:latin typeface="Bahnschrift" panose="020B0502040204020203" pitchFamily="34" charset="0"/>
            </a:endParaRPr>
          </a:p>
          <a:p>
            <a:pPr marL="571500" lvl="0" indent="-571500">
              <a:buFont typeface="Courier New" panose="02070309020205020404" pitchFamily="49" charset="0"/>
              <a:buChar char="o"/>
            </a:pPr>
            <a:r>
              <a:rPr lang="en-US" sz="3200" dirty="0" err="1">
                <a:latin typeface="Bahnschrift" panose="020B0502040204020203" pitchFamily="34" charset="0"/>
              </a:rPr>
              <a:t>Quản</a:t>
            </a:r>
            <a:r>
              <a:rPr lang="en-US" sz="3200" dirty="0">
                <a:latin typeface="Bahnschrift" panose="020B0502040204020203" pitchFamily="34" charset="0"/>
              </a:rPr>
              <a:t> </a:t>
            </a:r>
            <a:r>
              <a:rPr lang="en-US" sz="3200" dirty="0" err="1">
                <a:latin typeface="Bahnschrift" panose="020B0502040204020203" pitchFamily="34" charset="0"/>
              </a:rPr>
              <a:t>lý</a:t>
            </a:r>
            <a:r>
              <a:rPr lang="en-US" sz="3200" dirty="0">
                <a:latin typeface="Bahnschrift" panose="020B0502040204020203" pitchFamily="34" charset="0"/>
              </a:rPr>
              <a:t> Collection </a:t>
            </a:r>
            <a:r>
              <a:rPr lang="en-US" sz="3200" dirty="0" err="1">
                <a:latin typeface="Bahnschrift" panose="020B0502040204020203" pitchFamily="34" charset="0"/>
              </a:rPr>
              <a:t>và</a:t>
            </a:r>
            <a:r>
              <a:rPr lang="en-US" sz="3200" dirty="0">
                <a:latin typeface="Bahnschrift" panose="020B0502040204020203" pitchFamily="34" charset="0"/>
              </a:rPr>
              <a:t> </a:t>
            </a:r>
            <a:r>
              <a:rPr lang="en-US" sz="3200" dirty="0" err="1">
                <a:latin typeface="Bahnschrift" panose="020B0502040204020203" pitchFamily="34" charset="0"/>
              </a:rPr>
              <a:t>chỉ</a:t>
            </a:r>
            <a:r>
              <a:rPr lang="en-US" sz="3200" dirty="0">
                <a:latin typeface="Bahnschrift" panose="020B0502040204020203" pitchFamily="34" charset="0"/>
              </a:rPr>
              <a:t> </a:t>
            </a:r>
            <a:r>
              <a:rPr lang="en-US" sz="3200" dirty="0" err="1">
                <a:latin typeface="Bahnschrift" panose="020B0502040204020203" pitchFamily="34" charset="0"/>
              </a:rPr>
              <a:t>mục</a:t>
            </a:r>
            <a:endParaRPr lang="en-US" sz="3200" dirty="0">
              <a:latin typeface="Bahnschrift" panose="020B0502040204020203" pitchFamily="34" charset="0"/>
            </a:endParaRPr>
          </a:p>
          <a:p>
            <a:pPr marL="571500" lvl="0" indent="-571500">
              <a:buFont typeface="Courier New" panose="02070309020205020404" pitchFamily="49" charset="0"/>
              <a:buChar char="o"/>
            </a:pPr>
            <a:r>
              <a:rPr lang="en-US" sz="3200" dirty="0" err="1">
                <a:latin typeface="Bahnschrift" panose="020B0502040204020203" pitchFamily="34" charset="0"/>
              </a:rPr>
              <a:t>Quản</a:t>
            </a:r>
            <a:r>
              <a:rPr lang="en-US" sz="3200" dirty="0">
                <a:latin typeface="Bahnschrift" panose="020B0502040204020203" pitchFamily="34" charset="0"/>
              </a:rPr>
              <a:t> </a:t>
            </a:r>
            <a:r>
              <a:rPr lang="en-US" sz="3200" dirty="0" err="1">
                <a:latin typeface="Bahnschrift" panose="020B0502040204020203" pitchFamily="34" charset="0"/>
              </a:rPr>
              <a:t>lý</a:t>
            </a:r>
            <a:r>
              <a:rPr lang="en-US" sz="3200" dirty="0">
                <a:latin typeface="Bahnschrift" panose="020B0502040204020203" pitchFamily="34" charset="0"/>
              </a:rPr>
              <a:t> </a:t>
            </a:r>
            <a:r>
              <a:rPr lang="en-US" sz="3200" dirty="0" err="1">
                <a:latin typeface="Bahnschrift" panose="020B0502040204020203" pitchFamily="34" charset="0"/>
              </a:rPr>
              <a:t>chế</a:t>
            </a:r>
            <a:r>
              <a:rPr lang="en-US" sz="3200" dirty="0">
                <a:latin typeface="Bahnschrift" panose="020B0502040204020203" pitchFamily="34" charset="0"/>
              </a:rPr>
              <a:t> </a:t>
            </a:r>
            <a:r>
              <a:rPr lang="en-US" sz="3200" dirty="0" err="1">
                <a:latin typeface="Bahnschrift" panose="020B0502040204020203" pitchFamily="34" charset="0"/>
              </a:rPr>
              <a:t>độ</a:t>
            </a:r>
            <a:r>
              <a:rPr lang="en-US" sz="3200" dirty="0">
                <a:latin typeface="Bahnschrift" panose="020B0502040204020203" pitchFamily="34" charset="0"/>
              </a:rPr>
              <a:t> </a:t>
            </a:r>
            <a:r>
              <a:rPr lang="en-US" sz="3200" dirty="0" err="1">
                <a:latin typeface="Bahnschrift" panose="020B0502040204020203" pitchFamily="34" charset="0"/>
              </a:rPr>
              <a:t>xem</a:t>
            </a:r>
            <a:endParaRPr lang="en-US" sz="3200" dirty="0">
              <a:latin typeface="Bahnschrift" panose="020B0502040204020203" pitchFamily="34" charset="0"/>
            </a:endParaRPr>
          </a:p>
          <a:p>
            <a:pPr marL="571500" lvl="0" indent="-571500">
              <a:buFont typeface="Courier New" panose="02070309020205020404" pitchFamily="49" charset="0"/>
              <a:buChar char="o"/>
            </a:pPr>
            <a:r>
              <a:rPr lang="en-US" sz="3200" dirty="0" err="1">
                <a:latin typeface="Bahnschrift" panose="020B0502040204020203" pitchFamily="34" charset="0"/>
              </a:rPr>
              <a:t>Quản</a:t>
            </a:r>
            <a:r>
              <a:rPr lang="en-US" sz="3200" dirty="0">
                <a:latin typeface="Bahnschrift" panose="020B0502040204020203" pitchFamily="34" charset="0"/>
              </a:rPr>
              <a:t> </a:t>
            </a:r>
            <a:r>
              <a:rPr lang="en-US" sz="3200" dirty="0" err="1">
                <a:latin typeface="Bahnschrift" panose="020B0502040204020203" pitchFamily="34" charset="0"/>
              </a:rPr>
              <a:t>lý</a:t>
            </a:r>
            <a:r>
              <a:rPr lang="en-US" sz="3200" dirty="0">
                <a:latin typeface="Bahnschrift" panose="020B0502040204020203" pitchFamily="34" charset="0"/>
              </a:rPr>
              <a:t> </a:t>
            </a:r>
            <a:r>
              <a:rPr lang="en-US" sz="3200" dirty="0" err="1">
                <a:latin typeface="Bahnschrift" panose="020B0502040204020203" pitchFamily="34" charset="0"/>
              </a:rPr>
              <a:t>người</a:t>
            </a:r>
            <a:r>
              <a:rPr lang="en-US" sz="3200" dirty="0">
                <a:latin typeface="Bahnschrift" panose="020B0502040204020203" pitchFamily="34" charset="0"/>
              </a:rPr>
              <a:t> </a:t>
            </a:r>
            <a:r>
              <a:rPr lang="en-US" sz="3200" dirty="0" err="1">
                <a:latin typeface="Bahnschrift" panose="020B0502040204020203" pitchFamily="34" charset="0"/>
              </a:rPr>
              <a:t>dùng</a:t>
            </a:r>
            <a:r>
              <a:rPr lang="en-US" sz="3200" dirty="0">
                <a:latin typeface="Bahnschrift" panose="020B0502040204020203" pitchFamily="34" charset="0"/>
              </a:rPr>
              <a:t>, roles </a:t>
            </a:r>
            <a:r>
              <a:rPr lang="en-US" sz="3200" dirty="0" err="1">
                <a:latin typeface="Bahnschrift" panose="020B0502040204020203" pitchFamily="34" charset="0"/>
              </a:rPr>
              <a:t>và</a:t>
            </a:r>
            <a:r>
              <a:rPr lang="en-US" sz="3200" dirty="0">
                <a:latin typeface="Bahnschrift" panose="020B0502040204020203" pitchFamily="34" charset="0"/>
              </a:rPr>
              <a:t> </a:t>
            </a:r>
            <a:r>
              <a:rPr lang="en-US" sz="3200" dirty="0" err="1">
                <a:latin typeface="Bahnschrift" panose="020B0502040204020203" pitchFamily="34" charset="0"/>
              </a:rPr>
              <a:t>người</a:t>
            </a:r>
            <a:r>
              <a:rPr lang="en-US" sz="3200" dirty="0">
                <a:latin typeface="Bahnschrift" panose="020B0502040204020203" pitchFamily="34" charset="0"/>
              </a:rPr>
              <a:t> </a:t>
            </a:r>
            <a:r>
              <a:rPr lang="en-US" sz="3200" dirty="0" err="1">
                <a:latin typeface="Bahnschrift" panose="020B0502040204020203" pitchFamily="34" charset="0"/>
              </a:rPr>
              <a:t>sử</a:t>
            </a:r>
            <a:r>
              <a:rPr lang="en-US" sz="3200" dirty="0">
                <a:latin typeface="Bahnschrift" panose="020B0502040204020203" pitchFamily="34" charset="0"/>
              </a:rPr>
              <a:t> </a:t>
            </a:r>
            <a:r>
              <a:rPr lang="en-US" sz="3200" dirty="0" err="1">
                <a:latin typeface="Bahnschrift" panose="020B0502040204020203" pitchFamily="34" charset="0"/>
              </a:rPr>
              <a:t>dụng</a:t>
            </a:r>
            <a:r>
              <a:rPr lang="en-US" sz="3200" dirty="0">
                <a:latin typeface="Bahnschrift" panose="020B0502040204020203" pitchFamily="34" charset="0"/>
              </a:rPr>
              <a:t> </a:t>
            </a:r>
            <a:r>
              <a:rPr lang="en-US" sz="3200" dirty="0" err="1">
                <a:latin typeface="Bahnschrift" panose="020B0502040204020203" pitchFamily="34" charset="0"/>
              </a:rPr>
              <a:t>ngoài</a:t>
            </a:r>
            <a:r>
              <a:rPr lang="en-US" sz="3200" dirty="0">
                <a:latin typeface="Bahnschrift" panose="020B0502040204020203" pitchFamily="34" charset="0"/>
              </a:rPr>
              <a:t> </a:t>
            </a:r>
            <a:r>
              <a:rPr lang="en-US" sz="3200" dirty="0" err="1">
                <a:latin typeface="Bahnschrift" panose="020B0502040204020203" pitchFamily="34" charset="0"/>
              </a:rPr>
              <a:t>hệ</a:t>
            </a:r>
            <a:r>
              <a:rPr lang="en-US" sz="3200" dirty="0">
                <a:latin typeface="Bahnschrift" panose="020B0502040204020203" pitchFamily="34" charset="0"/>
              </a:rPr>
              <a:t> </a:t>
            </a:r>
            <a:r>
              <a:rPr lang="en-US" sz="3200" dirty="0" err="1">
                <a:latin typeface="Bahnschrift" panose="020B0502040204020203" pitchFamily="34" charset="0"/>
              </a:rPr>
              <a:t>thống</a:t>
            </a:r>
            <a:endParaRPr lang="en-US" sz="3200" dirty="0">
              <a:latin typeface="Bahnschrift" panose="020B0502040204020203" pitchFamily="34" charset="0"/>
            </a:endParaRPr>
          </a:p>
          <a:p>
            <a:pPr marL="571500" lvl="0" indent="-571500">
              <a:buFont typeface="Courier New" panose="02070309020205020404" pitchFamily="49" charset="0"/>
              <a:buChar char="o"/>
            </a:pPr>
            <a:r>
              <a:rPr lang="en-US" sz="3200" dirty="0" err="1">
                <a:latin typeface="Bahnschrift" panose="020B0502040204020203" pitchFamily="34" charset="0"/>
              </a:rPr>
              <a:t>Quản</a:t>
            </a:r>
            <a:r>
              <a:rPr lang="en-US" sz="3200" dirty="0">
                <a:latin typeface="Bahnschrift" panose="020B0502040204020203" pitchFamily="34" charset="0"/>
              </a:rPr>
              <a:t> </a:t>
            </a:r>
            <a:r>
              <a:rPr lang="en-US" sz="3200" dirty="0" err="1">
                <a:latin typeface="Bahnschrift" panose="020B0502040204020203" pitchFamily="34" charset="0"/>
              </a:rPr>
              <a:t>lý</a:t>
            </a:r>
            <a:r>
              <a:rPr lang="en-US" sz="3200" dirty="0">
                <a:latin typeface="Bahnschrift" panose="020B0502040204020203" pitchFamily="34" charset="0"/>
              </a:rPr>
              <a:t> </a:t>
            </a:r>
            <a:r>
              <a:rPr lang="en-US" sz="3200" dirty="0" err="1">
                <a:latin typeface="Bahnschrift" panose="020B0502040204020203" pitchFamily="34" charset="0"/>
              </a:rPr>
              <a:t>bản</a:t>
            </a:r>
            <a:r>
              <a:rPr lang="en-US" sz="3200" dirty="0">
                <a:latin typeface="Bahnschrift" panose="020B0502040204020203" pitchFamily="34" charset="0"/>
              </a:rPr>
              <a:t> </a:t>
            </a:r>
            <a:r>
              <a:rPr lang="en-US" sz="3200" dirty="0" err="1">
                <a:latin typeface="Bahnschrift" panose="020B0502040204020203" pitchFamily="34" charset="0"/>
              </a:rPr>
              <a:t>sao</a:t>
            </a:r>
            <a:endParaRPr lang="en-US" sz="3200" dirty="0">
              <a:latin typeface="Bahnschrift" panose="020B0502040204020203" pitchFamily="34" charset="0"/>
            </a:endParaRPr>
          </a:p>
          <a:p>
            <a:pPr marL="571500" lvl="0" indent="-571500">
              <a:buFont typeface="Courier New" panose="02070309020205020404" pitchFamily="49" charset="0"/>
              <a:buChar char="o"/>
            </a:pPr>
            <a:r>
              <a:rPr lang="en-US" sz="3200" dirty="0" err="1">
                <a:latin typeface="Bahnschrift" panose="020B0502040204020203" pitchFamily="34" charset="0"/>
              </a:rPr>
              <a:t>Quản</a:t>
            </a:r>
            <a:r>
              <a:rPr lang="en-US" sz="3200" dirty="0">
                <a:latin typeface="Bahnschrift" panose="020B0502040204020203" pitchFamily="34" charset="0"/>
              </a:rPr>
              <a:t> </a:t>
            </a:r>
            <a:r>
              <a:rPr lang="en-US" sz="3200" dirty="0" err="1">
                <a:latin typeface="Bahnschrift" panose="020B0502040204020203" pitchFamily="34" charset="0"/>
              </a:rPr>
              <a:t>lý</a:t>
            </a:r>
            <a:r>
              <a:rPr lang="en-US" sz="3200" dirty="0">
                <a:latin typeface="Bahnschrift" panose="020B0502040204020203" pitchFamily="34" charset="0"/>
              </a:rPr>
              <a:t> </a:t>
            </a:r>
            <a:r>
              <a:rPr lang="en-US" sz="3200" dirty="0" err="1">
                <a:latin typeface="Bahnschrift" panose="020B0502040204020203" pitchFamily="34" charset="0"/>
              </a:rPr>
              <a:t>GridFS</a:t>
            </a:r>
            <a:endParaRPr lang="en-US" sz="3200" dirty="0">
              <a:latin typeface="Bahnschrift" panose="020B0502040204020203" pitchFamily="34" charset="0"/>
            </a:endParaRPr>
          </a:p>
          <a:p>
            <a:pPr marL="571500" lvl="0" indent="-571500">
              <a:buFont typeface="Courier New" panose="02070309020205020404" pitchFamily="49" charset="0"/>
              <a:buChar char="o"/>
            </a:pPr>
            <a:r>
              <a:rPr lang="en-US" sz="3200" dirty="0" err="1">
                <a:latin typeface="Bahnschrift" panose="020B0502040204020203" pitchFamily="34" charset="0"/>
              </a:rPr>
              <a:t>Quản</a:t>
            </a:r>
            <a:r>
              <a:rPr lang="en-US" sz="3200" dirty="0">
                <a:latin typeface="Bahnschrift" panose="020B0502040204020203" pitchFamily="34" charset="0"/>
              </a:rPr>
              <a:t> </a:t>
            </a:r>
            <a:r>
              <a:rPr lang="en-US" sz="3200" dirty="0" err="1">
                <a:latin typeface="Bahnschrift" panose="020B0502040204020203" pitchFamily="34" charset="0"/>
              </a:rPr>
              <a:t>lý</a:t>
            </a:r>
            <a:r>
              <a:rPr lang="en-US" sz="3200" dirty="0">
                <a:latin typeface="Bahnschrift" panose="020B0502040204020203" pitchFamily="34" charset="0"/>
              </a:rPr>
              <a:t> </a:t>
            </a:r>
            <a:r>
              <a:rPr lang="en-US" sz="3200" dirty="0" err="1">
                <a:latin typeface="Bahnschrift" panose="020B0502040204020203" pitchFamily="34" charset="0"/>
              </a:rPr>
              <a:t>các</a:t>
            </a:r>
            <a:r>
              <a:rPr lang="en-US" sz="3200" dirty="0">
                <a:latin typeface="Bahnschrift" panose="020B0502040204020203" pitchFamily="34" charset="0"/>
              </a:rPr>
              <a:t> </a:t>
            </a:r>
            <a:r>
              <a:rPr lang="en-US" sz="3200" dirty="0" err="1">
                <a:latin typeface="Bahnschrift" panose="020B0502040204020203" pitchFamily="34" charset="0"/>
              </a:rPr>
              <a:t>chức</a:t>
            </a:r>
            <a:r>
              <a:rPr lang="en-US" sz="3200" dirty="0">
                <a:latin typeface="Bahnschrift" panose="020B0502040204020203" pitchFamily="34" charset="0"/>
              </a:rPr>
              <a:t> </a:t>
            </a:r>
            <a:r>
              <a:rPr lang="en-US" sz="3200" dirty="0" err="1">
                <a:latin typeface="Bahnschrift" panose="020B0502040204020203" pitchFamily="34" charset="0"/>
              </a:rPr>
              <a:t>năng</a:t>
            </a:r>
            <a:endParaRPr lang="vi-VN" sz="3200" dirty="0">
              <a:solidFill>
                <a:schemeClr val="bg2">
                  <a:lumMod val="50000"/>
                </a:schemeClr>
              </a:solidFill>
              <a:latin typeface="Bahnschrift" panose="020B0502040204020203" pitchFamily="34" charset="0"/>
              <a:ea typeface="Tahoma" panose="020B0604030504040204" pitchFamily="34" charset="0"/>
              <a:cs typeface="Tahoma" panose="020B0604030504040204" pitchFamily="34" charset="0"/>
            </a:endParaRPr>
          </a:p>
        </p:txBody>
      </p:sp>
      <p:pic>
        <p:nvPicPr>
          <p:cNvPr id="6" name="Chỗ dành sẵn cho Nội dung 7"/>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412376" y="4396441"/>
            <a:ext cx="1579563" cy="1579563"/>
          </a:xfrm>
        </p:spPr>
      </p:pic>
      <p:pic>
        <p:nvPicPr>
          <p:cNvPr id="7" name="Picture 6" descr="MongoDB 3.2 WiredTiger Benchmark - DZone Database"/>
          <p:cNvPicPr/>
          <p:nvPr/>
        </p:nvPicPr>
        <p:blipFill>
          <a:blip r:embed="rId2">
            <a:extLst>
              <a:ext uri="{28A0092B-C50C-407E-A947-70E740481C1C}">
                <a14:useLocalDpi xmlns:a14="http://schemas.microsoft.com/office/drawing/2010/main" val="0"/>
              </a:ext>
            </a:extLst>
          </a:blip>
          <a:srcRect/>
          <a:stretch>
            <a:fillRect/>
          </a:stretch>
        </p:blipFill>
        <p:spPr bwMode="auto">
          <a:xfrm>
            <a:off x="7951694" y="1302158"/>
            <a:ext cx="4105836" cy="3029753"/>
          </a:xfrm>
          <a:prstGeom prst="rect">
            <a:avLst/>
          </a:prstGeom>
          <a:noFill/>
          <a:ln>
            <a:noFill/>
          </a:ln>
        </p:spPr>
      </p:pic>
      <p:sp>
        <p:nvSpPr>
          <p:cNvPr id="8" name="Hộp Văn bản 12"/>
          <p:cNvSpPr txBox="1"/>
          <p:nvPr/>
        </p:nvSpPr>
        <p:spPr>
          <a:xfrm>
            <a:off x="8283389" y="4790687"/>
            <a:ext cx="3442446" cy="1015663"/>
          </a:xfrm>
          <a:prstGeom prst="rect">
            <a:avLst/>
          </a:prstGeom>
          <a:noFill/>
        </p:spPr>
        <p:txBody>
          <a:bodyPr wrap="square">
            <a:spAutoFit/>
          </a:bodyPr>
          <a:lstStyle/>
          <a:p>
            <a:pPr algn="ctr"/>
            <a:r>
              <a:rPr lang="en-US" sz="2000" dirty="0">
                <a:latin typeface="Anton" panose="00000500000000000000" pitchFamily="2" charset="0"/>
              </a:rPr>
              <a:t>Management of </a:t>
            </a:r>
            <a:r>
              <a:rPr lang="en-US" sz="2000" dirty="0" err="1">
                <a:latin typeface="Anton" panose="00000500000000000000" pitchFamily="2" charset="0"/>
              </a:rPr>
              <a:t>MongoDB</a:t>
            </a:r>
            <a:r>
              <a:rPr lang="en-US" sz="2000" dirty="0">
                <a:latin typeface="Anton" panose="00000500000000000000" pitchFamily="2" charset="0"/>
              </a:rPr>
              <a:t> objects (</a:t>
            </a:r>
            <a:r>
              <a:rPr lang="en-US" sz="2000" dirty="0" err="1">
                <a:latin typeface="Anton" panose="00000500000000000000" pitchFamily="2" charset="0"/>
              </a:rPr>
              <a:t>Quản</a:t>
            </a:r>
            <a:r>
              <a:rPr lang="en-US" sz="2000" dirty="0">
                <a:latin typeface="Anton" panose="00000500000000000000" pitchFamily="2" charset="0"/>
              </a:rPr>
              <a:t> </a:t>
            </a:r>
            <a:r>
              <a:rPr lang="en-US" sz="2000" dirty="0" err="1">
                <a:latin typeface="Anton" panose="00000500000000000000" pitchFamily="2" charset="0"/>
              </a:rPr>
              <a:t>lý</a:t>
            </a:r>
            <a:r>
              <a:rPr lang="en-US" sz="2000" dirty="0">
                <a:latin typeface="Anton" panose="00000500000000000000" pitchFamily="2" charset="0"/>
              </a:rPr>
              <a:t> </a:t>
            </a:r>
            <a:r>
              <a:rPr lang="en-US" sz="2000" dirty="0" err="1">
                <a:latin typeface="Anton" panose="00000500000000000000" pitchFamily="2" charset="0"/>
              </a:rPr>
              <a:t>các</a:t>
            </a:r>
            <a:r>
              <a:rPr lang="en-US" sz="2000" dirty="0">
                <a:latin typeface="Anton" panose="00000500000000000000" pitchFamily="2" charset="0"/>
              </a:rPr>
              <a:t> </a:t>
            </a:r>
            <a:r>
              <a:rPr lang="en-US" sz="2000" dirty="0" err="1">
                <a:latin typeface="Anton" panose="00000500000000000000" pitchFamily="2" charset="0"/>
              </a:rPr>
              <a:t>đối</a:t>
            </a:r>
            <a:r>
              <a:rPr lang="en-US" sz="2000" dirty="0">
                <a:latin typeface="Anton" panose="00000500000000000000" pitchFamily="2" charset="0"/>
              </a:rPr>
              <a:t> </a:t>
            </a:r>
            <a:r>
              <a:rPr lang="en-US" sz="2000" dirty="0" err="1">
                <a:latin typeface="Anton" panose="00000500000000000000" pitchFamily="2" charset="0"/>
              </a:rPr>
              <a:t>tượng</a:t>
            </a:r>
            <a:r>
              <a:rPr lang="en-US" sz="2000" dirty="0">
                <a:latin typeface="Anton" panose="00000500000000000000" pitchFamily="2" charset="0"/>
              </a:rPr>
              <a:t> </a:t>
            </a:r>
            <a:r>
              <a:rPr lang="en-US" sz="2000" dirty="0" err="1">
                <a:latin typeface="Anton" panose="00000500000000000000" pitchFamily="2" charset="0"/>
              </a:rPr>
              <a:t>MongoDB</a:t>
            </a:r>
            <a:r>
              <a:rPr lang="en-US" sz="2000" dirty="0">
                <a:latin typeface="Anton" panose="00000500000000000000" pitchFamily="2" charset="0"/>
              </a:rPr>
              <a:t>)</a:t>
            </a:r>
            <a:endParaRPr lang="en-US" sz="2000" dirty="0">
              <a:latin typeface="Anton" panose="000005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4"/>
          <p:cNvSpPr/>
          <p:nvPr/>
        </p:nvSpPr>
        <p:spPr>
          <a:xfrm>
            <a:off x="1" y="0"/>
            <a:ext cx="2617694" cy="6858000"/>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CHỨC NĂNG GUI TOOL NOSQL MANAGER</a:t>
            </a: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Hộp Văn bản 8"/>
          <p:cNvSpPr txBox="1"/>
          <p:nvPr/>
        </p:nvSpPr>
        <p:spPr>
          <a:xfrm>
            <a:off x="2797160" y="243512"/>
            <a:ext cx="4864267" cy="6370975"/>
          </a:xfrm>
          <a:prstGeom prst="rect">
            <a:avLst/>
          </a:prstGeom>
          <a:noFill/>
          <a:ln w="38100">
            <a:solidFill>
              <a:schemeClr val="accent3">
                <a:lumMod val="75000"/>
              </a:schemeClr>
            </a:solidFill>
            <a:prstDash val="dash"/>
          </a:ln>
        </p:spPr>
        <p:txBody>
          <a:bodyPr wrap="square" rtlCol="0">
            <a:spAutoFit/>
          </a:bodyPr>
          <a:lstStyle/>
          <a:p>
            <a:pPr marL="342900" lvl="0" indent="-342900">
              <a:buFont typeface="Courier New" panose="02070309020205020404" pitchFamily="49" charset="0"/>
              <a:buChar char="o"/>
            </a:pPr>
            <a:r>
              <a:rPr lang="en-US" sz="2400" dirty="0" err="1">
                <a:latin typeface="Bahnschrift" panose="020B0502040204020203" pitchFamily="34" charset="0"/>
              </a:rPr>
              <a:t>Thực</a:t>
            </a:r>
            <a:r>
              <a:rPr lang="en-US" sz="2400" dirty="0">
                <a:latin typeface="Bahnschrift" panose="020B0502040204020203" pitchFamily="34" charset="0"/>
              </a:rPr>
              <a:t> </a:t>
            </a:r>
            <a:r>
              <a:rPr lang="en-US" sz="2400" dirty="0" err="1">
                <a:latin typeface="Bahnschrift" panose="020B0502040204020203" pitchFamily="34" charset="0"/>
              </a:rPr>
              <a:t>thi</a:t>
            </a:r>
            <a:r>
              <a:rPr lang="en-US" sz="2400" dirty="0">
                <a:latin typeface="Bahnschrift" panose="020B0502040204020203" pitchFamily="34" charset="0"/>
              </a:rPr>
              <a:t> </a:t>
            </a:r>
            <a:r>
              <a:rPr lang="en-US" sz="2400" dirty="0" err="1">
                <a:latin typeface="Bahnschrift" panose="020B0502040204020203" pitchFamily="34" charset="0"/>
              </a:rPr>
              <a:t>toàn</a:t>
            </a:r>
            <a:r>
              <a:rPr lang="en-US" sz="2400" dirty="0">
                <a:latin typeface="Bahnschrift" panose="020B0502040204020203" pitchFamily="34" charset="0"/>
              </a:rPr>
              <a:t> </a:t>
            </a:r>
            <a:r>
              <a:rPr lang="en-US" sz="2400" dirty="0" err="1">
                <a:latin typeface="Bahnschrift" panose="020B0502040204020203" pitchFamily="34" charset="0"/>
              </a:rPr>
              <a:t>bộ</a:t>
            </a:r>
            <a:r>
              <a:rPr lang="en-US" sz="2400" dirty="0">
                <a:latin typeface="Bahnschrift" panose="020B0502040204020203" pitchFamily="34" charset="0"/>
              </a:rPr>
              <a:t> </a:t>
            </a:r>
            <a:r>
              <a:rPr lang="en-US" sz="2400" dirty="0" err="1">
                <a:latin typeface="Bahnschrift" panose="020B0502040204020203" pitchFamily="34" charset="0"/>
              </a:rPr>
              <a:t>lệnh</a:t>
            </a:r>
            <a:r>
              <a:rPr lang="en-US" sz="2400" dirty="0">
                <a:latin typeface="Bahnschrift" panose="020B0502040204020203" pitchFamily="34" charset="0"/>
              </a:rPr>
              <a:t> </a:t>
            </a:r>
            <a:r>
              <a:rPr lang="en-US" sz="2400" dirty="0" err="1">
                <a:latin typeface="Bahnschrift" panose="020B0502040204020203" pitchFamily="34" charset="0"/>
              </a:rPr>
              <a:t>hoặc</a:t>
            </a:r>
            <a:r>
              <a:rPr lang="en-US" sz="2400" dirty="0">
                <a:latin typeface="Bahnschrift" panose="020B0502040204020203" pitchFamily="34" charset="0"/>
              </a:rPr>
              <a:t> </a:t>
            </a:r>
            <a:r>
              <a:rPr lang="en-US" sz="2400" dirty="0" err="1">
                <a:latin typeface="Bahnschrift" panose="020B0502040204020203" pitchFamily="34" charset="0"/>
              </a:rPr>
              <a:t>thực</a:t>
            </a:r>
            <a:r>
              <a:rPr lang="en-US" sz="2400" dirty="0">
                <a:latin typeface="Bahnschrift" panose="020B0502040204020203" pitchFamily="34" charset="0"/>
              </a:rPr>
              <a:t> </a:t>
            </a:r>
            <a:r>
              <a:rPr lang="en-US" sz="2400" dirty="0" err="1">
                <a:latin typeface="Bahnschrift" panose="020B0502040204020203" pitchFamily="34" charset="0"/>
              </a:rPr>
              <a:t>hiện</a:t>
            </a:r>
            <a:r>
              <a:rPr lang="en-US" sz="2400" dirty="0">
                <a:latin typeface="Bahnschrift" panose="020B0502040204020203" pitchFamily="34" charset="0"/>
              </a:rPr>
              <a:t> </a:t>
            </a:r>
            <a:r>
              <a:rPr lang="en-US" sz="2400" dirty="0" err="1">
                <a:latin typeface="Bahnschrift" panose="020B0502040204020203" pitchFamily="34" charset="0"/>
              </a:rPr>
              <a:t>lệnh</a:t>
            </a:r>
            <a:r>
              <a:rPr lang="en-US" sz="2400" dirty="0">
                <a:latin typeface="Bahnschrift" panose="020B0502040204020203" pitchFamily="34" charset="0"/>
              </a:rPr>
              <a:t> </a:t>
            </a:r>
            <a:r>
              <a:rPr lang="en-US" sz="2400" dirty="0" err="1">
                <a:latin typeface="Bahnschrift" panose="020B0502040204020203" pitchFamily="34" charset="0"/>
              </a:rPr>
              <a:t>dưới</a:t>
            </a:r>
            <a:r>
              <a:rPr lang="en-US" sz="2400" dirty="0">
                <a:latin typeface="Bahnschrift" panose="020B0502040204020203" pitchFamily="34" charset="0"/>
              </a:rPr>
              <a:t> </a:t>
            </a:r>
            <a:r>
              <a:rPr lang="en-US" sz="2400" dirty="0" err="1">
                <a:latin typeface="Bahnschrift" panose="020B0502040204020203" pitchFamily="34" charset="0"/>
              </a:rPr>
              <a:t>sự</a:t>
            </a:r>
            <a:r>
              <a:rPr lang="en-US" sz="2400" dirty="0">
                <a:latin typeface="Bahnschrift" panose="020B0502040204020203" pitchFamily="34" charset="0"/>
              </a:rPr>
              <a:t> </a:t>
            </a:r>
            <a:r>
              <a:rPr lang="en-US" sz="2400" dirty="0" err="1">
                <a:latin typeface="Bahnschrift" panose="020B0502040204020203" pitchFamily="34" charset="0"/>
              </a:rPr>
              <a:t>chỉ</a:t>
            </a:r>
            <a:r>
              <a:rPr lang="en-US" sz="2400" dirty="0">
                <a:latin typeface="Bahnschrift" panose="020B0502040204020203" pitchFamily="34" charset="0"/>
              </a:rPr>
              <a:t> </a:t>
            </a:r>
            <a:r>
              <a:rPr lang="en-US" sz="2400" dirty="0" err="1">
                <a:latin typeface="Bahnschrift" panose="020B0502040204020203" pitchFamily="34" charset="0"/>
              </a:rPr>
              <a:t>định</a:t>
            </a:r>
            <a:r>
              <a:rPr lang="en-US" sz="2400" dirty="0">
                <a:latin typeface="Bahnschrift" panose="020B0502040204020203" pitchFamily="34" charset="0"/>
              </a:rPr>
              <a:t> </a:t>
            </a:r>
            <a:r>
              <a:rPr lang="en-US" sz="2400" dirty="0" err="1">
                <a:latin typeface="Bahnschrift" panose="020B0502040204020203" pitchFamily="34" charset="0"/>
              </a:rPr>
              <a:t>của</a:t>
            </a:r>
            <a:r>
              <a:rPr lang="en-US" sz="2400" dirty="0">
                <a:latin typeface="Bahnschrift" panose="020B0502040204020203" pitchFamily="34" charset="0"/>
              </a:rPr>
              <a:t> con </a:t>
            </a:r>
            <a:r>
              <a:rPr lang="en-US" sz="2400" dirty="0" err="1">
                <a:latin typeface="Bahnschrift" panose="020B0502040204020203" pitchFamily="34" charset="0"/>
              </a:rPr>
              <a:t>trỏ</a:t>
            </a:r>
            <a:r>
              <a:rPr lang="en-US" sz="2400" dirty="0">
                <a:latin typeface="Bahnschrift" panose="020B0502040204020203" pitchFamily="34" charset="0"/>
              </a:rPr>
              <a:t> (Version Free +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Có</a:t>
            </a:r>
            <a:r>
              <a:rPr lang="en-US" sz="2400" dirty="0">
                <a:latin typeface="Bahnschrift" panose="020B0502040204020203" pitchFamily="34" charset="0"/>
              </a:rPr>
              <a:t> </a:t>
            </a:r>
            <a:r>
              <a:rPr lang="en-US" sz="2400" dirty="0" err="1">
                <a:latin typeface="Bahnschrift" panose="020B0502040204020203" pitchFamily="34" charset="0"/>
              </a:rPr>
              <a:t>thể</a:t>
            </a:r>
            <a:r>
              <a:rPr lang="en-US" sz="2400" dirty="0">
                <a:latin typeface="Bahnschrift" panose="020B0502040204020203" pitchFamily="34" charset="0"/>
              </a:rPr>
              <a:t> </a:t>
            </a:r>
            <a:r>
              <a:rPr lang="en-US" sz="2400" dirty="0" err="1">
                <a:latin typeface="Bahnschrift" panose="020B0502040204020203" pitchFamily="34" charset="0"/>
              </a:rPr>
              <a:t>chỉnh</a:t>
            </a:r>
            <a:r>
              <a:rPr lang="en-US" sz="2400" dirty="0">
                <a:latin typeface="Bahnschrift" panose="020B0502040204020203" pitchFamily="34" charset="0"/>
              </a:rPr>
              <a:t> </a:t>
            </a:r>
            <a:r>
              <a:rPr lang="en-US" sz="2400" dirty="0" err="1">
                <a:latin typeface="Bahnschrift" panose="020B0502040204020203" pitchFamily="34" charset="0"/>
              </a:rPr>
              <a:t>sửa</a:t>
            </a:r>
            <a:r>
              <a:rPr lang="en-US" sz="2400" dirty="0">
                <a:latin typeface="Bahnschrift" panose="020B0502040204020203" pitchFamily="34" charset="0"/>
              </a:rPr>
              <a:t> </a:t>
            </a:r>
            <a:r>
              <a:rPr lang="en-US" sz="2400" dirty="0" err="1">
                <a:latin typeface="Bahnschrift" panose="020B0502040204020203" pitchFamily="34" charset="0"/>
              </a:rPr>
              <a:t>truy</a:t>
            </a:r>
            <a:r>
              <a:rPr lang="en-US" sz="2400" dirty="0">
                <a:latin typeface="Bahnschrift" panose="020B0502040204020203" pitchFamily="34" charset="0"/>
              </a:rPr>
              <a:t> </a:t>
            </a:r>
            <a:r>
              <a:rPr lang="en-US" sz="2400" dirty="0" err="1">
                <a:latin typeface="Bahnschrift" panose="020B0502040204020203" pitchFamily="34" charset="0"/>
              </a:rPr>
              <a:t>vấn</a:t>
            </a:r>
            <a:r>
              <a:rPr lang="en-US" sz="2400" dirty="0">
                <a:latin typeface="Bahnschrift" panose="020B0502040204020203" pitchFamily="34" charset="0"/>
              </a:rPr>
              <a:t> </a:t>
            </a:r>
            <a:r>
              <a:rPr lang="en-US" sz="2400" dirty="0" err="1">
                <a:latin typeface="Bahnschrift" panose="020B0502040204020203" pitchFamily="34" charset="0"/>
              </a:rPr>
              <a:t>của</a:t>
            </a:r>
            <a:r>
              <a:rPr lang="en-US" sz="2400" dirty="0">
                <a:latin typeface="Bahnschrift" panose="020B0502040204020203" pitchFamily="34" charset="0"/>
              </a:rPr>
              <a:t> </a:t>
            </a:r>
            <a:r>
              <a:rPr lang="en-US" sz="2400" dirty="0" err="1">
                <a:latin typeface="Bahnschrift" panose="020B0502040204020203" pitchFamily="34" charset="0"/>
              </a:rPr>
              <a:t>các</a:t>
            </a:r>
            <a:r>
              <a:rPr lang="en-US" sz="2400" dirty="0">
                <a:latin typeface="Bahnschrift" panose="020B0502040204020203" pitchFamily="34" charset="0"/>
              </a:rPr>
              <a:t> </a:t>
            </a:r>
            <a:r>
              <a:rPr lang="en-US" sz="2400" dirty="0" err="1">
                <a:latin typeface="Bahnschrift" panose="020B0502040204020203" pitchFamily="34" charset="0"/>
              </a:rPr>
              <a:t>lệnh</a:t>
            </a:r>
            <a:r>
              <a:rPr lang="en-US" sz="2400" dirty="0">
                <a:latin typeface="Bahnschrift" panose="020B0502040204020203" pitchFamily="34" charset="0"/>
              </a:rPr>
              <a:t> </a:t>
            </a:r>
            <a:r>
              <a:rPr lang="en-US" sz="2400" dirty="0" err="1">
                <a:latin typeface="Bahnschrift" panose="020B0502040204020203" pitchFamily="34" charset="0"/>
              </a:rPr>
              <a:t>db.Collection.find</a:t>
            </a:r>
            <a:r>
              <a:rPr lang="en-US" sz="2400" dirty="0">
                <a:latin typeface="Bahnschrift" panose="020B0502040204020203" pitchFamily="34" charset="0"/>
              </a:rPr>
              <a:t>(). (Version Free +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Kết</a:t>
            </a:r>
            <a:r>
              <a:rPr lang="en-US" sz="2400" dirty="0">
                <a:latin typeface="Bahnschrift" panose="020B0502040204020203" pitchFamily="34" charset="0"/>
              </a:rPr>
              <a:t> </a:t>
            </a:r>
            <a:r>
              <a:rPr lang="en-US" sz="2400" dirty="0" err="1">
                <a:latin typeface="Bahnschrift" panose="020B0502040204020203" pitchFamily="34" charset="0"/>
              </a:rPr>
              <a:t>quả</a:t>
            </a:r>
            <a:r>
              <a:rPr lang="en-US" sz="2400" dirty="0">
                <a:latin typeface="Bahnschrift" panose="020B0502040204020203" pitchFamily="34" charset="0"/>
              </a:rPr>
              <a:t> </a:t>
            </a:r>
            <a:r>
              <a:rPr lang="en-US" sz="2400" dirty="0" err="1">
                <a:latin typeface="Bahnschrift" panose="020B0502040204020203" pitchFamily="34" charset="0"/>
              </a:rPr>
              <a:t>trả</a:t>
            </a:r>
            <a:r>
              <a:rPr lang="en-US" sz="2400" dirty="0">
                <a:latin typeface="Bahnschrift" panose="020B0502040204020203" pitchFamily="34" charset="0"/>
              </a:rPr>
              <a:t> </a:t>
            </a:r>
            <a:r>
              <a:rPr lang="en-US" sz="2400" dirty="0" err="1">
                <a:latin typeface="Bahnschrift" panose="020B0502040204020203" pitchFamily="34" charset="0"/>
              </a:rPr>
              <a:t>về</a:t>
            </a:r>
            <a:r>
              <a:rPr lang="en-US" sz="2400" dirty="0">
                <a:latin typeface="Bahnschrift" panose="020B0502040204020203" pitchFamily="34" charset="0"/>
              </a:rPr>
              <a:t> </a:t>
            </a:r>
            <a:r>
              <a:rPr lang="en-US" sz="2400" dirty="0" err="1">
                <a:latin typeface="Bahnschrift" panose="020B0502040204020203" pitchFamily="34" charset="0"/>
              </a:rPr>
              <a:t>sẽ</a:t>
            </a:r>
            <a:r>
              <a:rPr lang="en-US" sz="2400" dirty="0">
                <a:latin typeface="Bahnschrift" panose="020B0502040204020203" pitchFamily="34" charset="0"/>
              </a:rPr>
              <a:t> </a:t>
            </a:r>
            <a:r>
              <a:rPr lang="en-US" sz="2400" dirty="0" err="1">
                <a:latin typeface="Bahnschrift" panose="020B0502040204020203" pitchFamily="34" charset="0"/>
              </a:rPr>
              <a:t>là</a:t>
            </a:r>
            <a:r>
              <a:rPr lang="en-US" sz="2400" dirty="0">
                <a:latin typeface="Bahnschrift" panose="020B0502040204020203" pitchFamily="34" charset="0"/>
              </a:rPr>
              <a:t> </a:t>
            </a:r>
            <a:r>
              <a:rPr lang="en-US" sz="2400" dirty="0" err="1">
                <a:latin typeface="Bahnschrift" panose="020B0502040204020203" pitchFamily="34" charset="0"/>
              </a:rPr>
              <a:t>các</a:t>
            </a:r>
            <a:r>
              <a:rPr lang="en-US" sz="2400" dirty="0">
                <a:latin typeface="Bahnschrift" panose="020B0502040204020203" pitchFamily="34" charset="0"/>
              </a:rPr>
              <a:t> Document </a:t>
            </a:r>
            <a:r>
              <a:rPr lang="en-US" sz="2400" dirty="0" err="1">
                <a:latin typeface="Bahnschrift" panose="020B0502040204020203" pitchFamily="34" charset="0"/>
              </a:rPr>
              <a:t>có</a:t>
            </a:r>
            <a:r>
              <a:rPr lang="en-US" sz="2400" dirty="0">
                <a:latin typeface="Bahnschrift" panose="020B0502040204020203" pitchFamily="34" charset="0"/>
              </a:rPr>
              <a:t> </a:t>
            </a:r>
            <a:r>
              <a:rPr lang="en-US" sz="2400" dirty="0" err="1">
                <a:latin typeface="Bahnschrift" panose="020B0502040204020203" pitchFamily="34" charset="0"/>
              </a:rPr>
              <a:t>trong</a:t>
            </a:r>
            <a:r>
              <a:rPr lang="en-US" sz="2400" dirty="0">
                <a:latin typeface="Bahnschrift" panose="020B0502040204020203" pitchFamily="34" charset="0"/>
              </a:rPr>
              <a:t> Collection </a:t>
            </a:r>
            <a:r>
              <a:rPr lang="en-US" sz="2400" dirty="0" err="1">
                <a:latin typeface="Bahnschrift" panose="020B0502040204020203" pitchFamily="34" charset="0"/>
              </a:rPr>
              <a:t>hiện</a:t>
            </a:r>
            <a:r>
              <a:rPr lang="en-US" sz="2400" dirty="0">
                <a:latin typeface="Bahnschrift" panose="020B0502040204020203" pitchFamily="34" charset="0"/>
              </a:rPr>
              <a:t> </a:t>
            </a:r>
            <a:r>
              <a:rPr lang="en-US" sz="2400" dirty="0" err="1">
                <a:latin typeface="Bahnschrift" panose="020B0502040204020203" pitchFamily="34" charset="0"/>
              </a:rPr>
              <a:t>tại</a:t>
            </a:r>
            <a:r>
              <a:rPr lang="en-US" sz="2400" dirty="0">
                <a:latin typeface="Bahnschrift" panose="020B0502040204020203" pitchFamily="34" charset="0"/>
              </a:rPr>
              <a:t> </a:t>
            </a:r>
            <a:r>
              <a:rPr lang="en-US" sz="2400" dirty="0" err="1">
                <a:latin typeface="Bahnschrift" panose="020B0502040204020203" pitchFamily="34" charset="0"/>
              </a:rPr>
              <a:t>đang</a:t>
            </a:r>
            <a:r>
              <a:rPr lang="en-US" sz="2400" dirty="0">
                <a:latin typeface="Bahnschrift" panose="020B0502040204020203" pitchFamily="34" charset="0"/>
              </a:rPr>
              <a:t> </a:t>
            </a:r>
            <a:r>
              <a:rPr lang="en-US" sz="2400" dirty="0" err="1">
                <a:latin typeface="Bahnschrift" panose="020B0502040204020203" pitchFamily="34" charset="0"/>
              </a:rPr>
              <a:t>truy</a:t>
            </a:r>
            <a:r>
              <a:rPr lang="en-US" sz="2400" dirty="0">
                <a:latin typeface="Bahnschrift" panose="020B0502040204020203" pitchFamily="34" charset="0"/>
              </a:rPr>
              <a:t> </a:t>
            </a:r>
            <a:r>
              <a:rPr lang="en-US" sz="2400" dirty="0" err="1">
                <a:latin typeface="Bahnschrift" panose="020B0502040204020203" pitchFamily="34" charset="0"/>
              </a:rPr>
              <a:t>vấn</a:t>
            </a:r>
            <a:r>
              <a:rPr lang="en-US" sz="2400" dirty="0">
                <a:latin typeface="Bahnschrift" panose="020B0502040204020203" pitchFamily="34" charset="0"/>
              </a:rPr>
              <a:t> (Version Free + Pro)</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Dữ</a:t>
            </a:r>
            <a:r>
              <a:rPr lang="en-US" sz="2400" dirty="0">
                <a:latin typeface="Bahnschrift" panose="020B0502040204020203" pitchFamily="34" charset="0"/>
              </a:rPr>
              <a:t> </a:t>
            </a:r>
            <a:r>
              <a:rPr lang="en-US" sz="2400" dirty="0" err="1">
                <a:latin typeface="Bahnschrift" panose="020B0502040204020203" pitchFamily="34" charset="0"/>
              </a:rPr>
              <a:t>liệu</a:t>
            </a:r>
            <a:r>
              <a:rPr lang="en-US" sz="2400" dirty="0">
                <a:latin typeface="Bahnschrift" panose="020B0502040204020203" pitchFamily="34" charset="0"/>
              </a:rPr>
              <a:t> </a:t>
            </a:r>
            <a:r>
              <a:rPr lang="en-US" sz="2400" dirty="0" err="1">
                <a:latin typeface="Bahnschrift" panose="020B0502040204020203" pitchFamily="34" charset="0"/>
              </a:rPr>
              <a:t>được</a:t>
            </a:r>
            <a:r>
              <a:rPr lang="en-US" sz="2400" dirty="0">
                <a:latin typeface="Bahnschrift" panose="020B0502040204020203" pitchFamily="34" charset="0"/>
              </a:rPr>
              <a:t> </a:t>
            </a:r>
            <a:r>
              <a:rPr lang="en-US" sz="2400" dirty="0" err="1">
                <a:latin typeface="Bahnschrift" panose="020B0502040204020203" pitchFamily="34" charset="0"/>
              </a:rPr>
              <a:t>hiển</a:t>
            </a:r>
            <a:r>
              <a:rPr lang="en-US" sz="2400" dirty="0">
                <a:latin typeface="Bahnschrift" panose="020B0502040204020203" pitchFamily="34" charset="0"/>
              </a:rPr>
              <a:t> </a:t>
            </a:r>
            <a:r>
              <a:rPr lang="en-US" sz="2400" dirty="0" err="1">
                <a:latin typeface="Bahnschrift" panose="020B0502040204020203" pitchFamily="34" charset="0"/>
              </a:rPr>
              <a:t>thị</a:t>
            </a:r>
            <a:r>
              <a:rPr lang="en-US" sz="2400" dirty="0">
                <a:latin typeface="Bahnschrift" panose="020B0502040204020203" pitchFamily="34" charset="0"/>
              </a:rPr>
              <a:t> </a:t>
            </a:r>
            <a:r>
              <a:rPr lang="en-US" sz="2400" dirty="0" err="1">
                <a:latin typeface="Bahnschrift" panose="020B0502040204020203" pitchFamily="34" charset="0"/>
              </a:rPr>
              <a:t>dạng</a:t>
            </a:r>
            <a:r>
              <a:rPr lang="en-US" sz="2400" dirty="0">
                <a:latin typeface="Bahnschrift" panose="020B0502040204020203" pitchFamily="34" charset="0"/>
              </a:rPr>
              <a:t> Tree, Table </a:t>
            </a:r>
            <a:r>
              <a:rPr lang="en-US" sz="2400" dirty="0" err="1">
                <a:latin typeface="Bahnschrift" panose="020B0502040204020203" pitchFamily="34" charset="0"/>
              </a:rPr>
              <a:t>hoặc</a:t>
            </a:r>
            <a:r>
              <a:rPr lang="en-US" sz="2400" dirty="0">
                <a:latin typeface="Bahnschrift" panose="020B0502040204020203" pitchFamily="34" charset="0"/>
              </a:rPr>
              <a:t> JSON (Version Free)</a:t>
            </a:r>
            <a:endParaRPr lang="en-US" sz="2400" dirty="0">
              <a:latin typeface="Bahnschrift" panose="020B0502040204020203" pitchFamily="34" charset="0"/>
            </a:endParaRPr>
          </a:p>
          <a:p>
            <a:pPr marL="342900" lvl="0" indent="-342900">
              <a:buFont typeface="Courier New" panose="02070309020205020404" pitchFamily="49" charset="0"/>
              <a:buChar char="o"/>
            </a:pPr>
            <a:r>
              <a:rPr lang="en-US" sz="2400" dirty="0" err="1">
                <a:latin typeface="Bahnschrift" panose="020B0502040204020203" pitchFamily="34" charset="0"/>
              </a:rPr>
              <a:t>Kết</a:t>
            </a:r>
            <a:r>
              <a:rPr lang="en-US" sz="2400" dirty="0">
                <a:latin typeface="Bahnschrift" panose="020B0502040204020203" pitchFamily="34" charset="0"/>
              </a:rPr>
              <a:t> </a:t>
            </a:r>
            <a:r>
              <a:rPr lang="en-US" sz="2400" dirty="0" err="1">
                <a:latin typeface="Bahnschrift" panose="020B0502040204020203" pitchFamily="34" charset="0"/>
              </a:rPr>
              <a:t>quả</a:t>
            </a:r>
            <a:r>
              <a:rPr lang="en-US" sz="2400" dirty="0">
                <a:latin typeface="Bahnschrift" panose="020B0502040204020203" pitchFamily="34" charset="0"/>
              </a:rPr>
              <a:t> </a:t>
            </a:r>
            <a:r>
              <a:rPr lang="en-US" sz="2400" dirty="0" err="1">
                <a:latin typeface="Bahnschrift" panose="020B0502040204020203" pitchFamily="34" charset="0"/>
              </a:rPr>
              <a:t>trả</a:t>
            </a:r>
            <a:r>
              <a:rPr lang="en-US" sz="2400" dirty="0">
                <a:latin typeface="Bahnschrift" panose="020B0502040204020203" pitchFamily="34" charset="0"/>
              </a:rPr>
              <a:t> </a:t>
            </a:r>
            <a:r>
              <a:rPr lang="en-US" sz="2400" dirty="0" err="1">
                <a:latin typeface="Bahnschrift" panose="020B0502040204020203" pitchFamily="34" charset="0"/>
              </a:rPr>
              <a:t>về</a:t>
            </a:r>
            <a:r>
              <a:rPr lang="en-US" sz="2400" dirty="0">
                <a:latin typeface="Bahnschrift" panose="020B0502040204020203" pitchFamily="34" charset="0"/>
              </a:rPr>
              <a:t> </a:t>
            </a:r>
            <a:r>
              <a:rPr lang="en-US" sz="2400" dirty="0" err="1">
                <a:latin typeface="Bahnschrift" panose="020B0502040204020203" pitchFamily="34" charset="0"/>
              </a:rPr>
              <a:t>sẽ</a:t>
            </a:r>
            <a:r>
              <a:rPr lang="en-US" sz="2400" dirty="0">
                <a:latin typeface="Bahnschrift" panose="020B0502040204020203" pitchFamily="34" charset="0"/>
              </a:rPr>
              <a:t> </a:t>
            </a:r>
            <a:r>
              <a:rPr lang="en-US" sz="2400" dirty="0" err="1">
                <a:latin typeface="Bahnschrift" panose="020B0502040204020203" pitchFamily="34" charset="0"/>
              </a:rPr>
              <a:t>được</a:t>
            </a:r>
            <a:r>
              <a:rPr lang="en-US" sz="2400" dirty="0">
                <a:latin typeface="Bahnschrift" panose="020B0502040204020203" pitchFamily="34" charset="0"/>
              </a:rPr>
              <a:t> </a:t>
            </a:r>
            <a:r>
              <a:rPr lang="en-US" sz="2400" dirty="0" err="1">
                <a:latin typeface="Bahnschrift" panose="020B0502040204020203" pitchFamily="34" charset="0"/>
              </a:rPr>
              <a:t>hiển</a:t>
            </a:r>
            <a:r>
              <a:rPr lang="en-US" sz="2400" dirty="0">
                <a:latin typeface="Bahnschrift" panose="020B0502040204020203" pitchFamily="34" charset="0"/>
              </a:rPr>
              <a:t> </a:t>
            </a:r>
            <a:r>
              <a:rPr lang="en-US" sz="2400" dirty="0" err="1">
                <a:latin typeface="Bahnschrift" panose="020B0502040204020203" pitchFamily="34" charset="0"/>
              </a:rPr>
              <a:t>thị</a:t>
            </a:r>
            <a:r>
              <a:rPr lang="en-US" sz="2400" dirty="0">
                <a:latin typeface="Bahnschrift" panose="020B0502040204020203" pitchFamily="34" charset="0"/>
              </a:rPr>
              <a:t> ở </a:t>
            </a:r>
            <a:r>
              <a:rPr lang="en-US" sz="2400" dirty="0" err="1">
                <a:latin typeface="Bahnschrift" panose="020B0502040204020203" pitchFamily="34" charset="0"/>
              </a:rPr>
              <a:t>dạng</a:t>
            </a:r>
            <a:r>
              <a:rPr lang="en-US" sz="2400" dirty="0">
                <a:latin typeface="Bahnschrift" panose="020B0502040204020203" pitchFamily="34" charset="0"/>
              </a:rPr>
              <a:t> file CSV, JSON, XML </a:t>
            </a:r>
            <a:r>
              <a:rPr lang="en-US" sz="2400" dirty="0" err="1">
                <a:latin typeface="Bahnschrift" panose="020B0502040204020203" pitchFamily="34" charset="0"/>
              </a:rPr>
              <a:t>hoặc</a:t>
            </a:r>
            <a:r>
              <a:rPr lang="en-US" sz="2400" dirty="0">
                <a:latin typeface="Bahnschrift" panose="020B0502040204020203" pitchFamily="34" charset="0"/>
              </a:rPr>
              <a:t> XLSX (Version Pro)</a:t>
            </a:r>
            <a:endParaRPr lang="en-US" sz="2400" dirty="0">
              <a:latin typeface="Bahnschrift" panose="020B0502040204020203" pitchFamily="34" charset="0"/>
            </a:endParaRPr>
          </a:p>
          <a:p>
            <a:pPr marL="342900" indent="-342900">
              <a:buFont typeface="Courier New" panose="02070309020205020404" pitchFamily="49" charset="0"/>
              <a:buChar char="o"/>
            </a:pPr>
            <a:r>
              <a:rPr lang="en-US" sz="2400" dirty="0" err="1">
                <a:latin typeface="Bahnschrift" panose="020B0502040204020203" pitchFamily="34" charset="0"/>
              </a:rPr>
              <a:t>Lưu</a:t>
            </a:r>
            <a:r>
              <a:rPr lang="en-US" sz="2400" dirty="0">
                <a:latin typeface="Bahnschrift" panose="020B0502040204020203" pitchFamily="34" charset="0"/>
              </a:rPr>
              <a:t> </a:t>
            </a:r>
            <a:r>
              <a:rPr lang="en-US" sz="2400" dirty="0" err="1">
                <a:latin typeface="Bahnschrift" panose="020B0502040204020203" pitchFamily="34" charset="0"/>
              </a:rPr>
              <a:t>vào</a:t>
            </a:r>
            <a:r>
              <a:rPr lang="en-US" sz="2400" dirty="0">
                <a:latin typeface="Bahnschrift" panose="020B0502040204020203" pitchFamily="34" charset="0"/>
              </a:rPr>
              <a:t> </a:t>
            </a:r>
            <a:r>
              <a:rPr lang="en-US" sz="2400" dirty="0" err="1">
                <a:latin typeface="Bahnschrift" panose="020B0502040204020203" pitchFamily="34" charset="0"/>
              </a:rPr>
              <a:t>các</a:t>
            </a:r>
            <a:r>
              <a:rPr lang="en-US" sz="2400" dirty="0">
                <a:latin typeface="Bahnschrift" panose="020B0502040204020203" pitchFamily="34" charset="0"/>
              </a:rPr>
              <a:t> </a:t>
            </a:r>
            <a:r>
              <a:rPr lang="en-US" sz="2400" dirty="0" err="1">
                <a:latin typeface="Bahnschrift" panose="020B0502040204020203" pitchFamily="34" charset="0"/>
              </a:rPr>
              <a:t>lệnh</a:t>
            </a:r>
            <a:r>
              <a:rPr lang="en-US" sz="2400" dirty="0">
                <a:latin typeface="Bahnschrift" panose="020B0502040204020203" pitchFamily="34" charset="0"/>
              </a:rPr>
              <a:t> </a:t>
            </a:r>
            <a:r>
              <a:rPr lang="en-US" sz="2400" dirty="0" err="1">
                <a:latin typeface="Bahnschrift" panose="020B0502040204020203" pitchFamily="34" charset="0"/>
              </a:rPr>
              <a:t>yêu</a:t>
            </a:r>
            <a:r>
              <a:rPr lang="en-US" sz="2400" dirty="0">
                <a:latin typeface="Bahnschrift" panose="020B0502040204020203" pitchFamily="34" charset="0"/>
              </a:rPr>
              <a:t> </a:t>
            </a:r>
            <a:r>
              <a:rPr lang="en-US" sz="2400" dirty="0" err="1">
                <a:latin typeface="Bahnschrift" panose="020B0502040204020203" pitchFamily="34" charset="0"/>
              </a:rPr>
              <a:t>thích</a:t>
            </a:r>
            <a:r>
              <a:rPr lang="en-US" sz="2400" dirty="0">
                <a:latin typeface="Bahnschrift" panose="020B0502040204020203" pitchFamily="34" charset="0"/>
              </a:rPr>
              <a:t> (Version Pro)</a:t>
            </a:r>
            <a:endParaRPr lang="vi-VN" sz="2400" dirty="0">
              <a:solidFill>
                <a:schemeClr val="bg2">
                  <a:lumMod val="50000"/>
                </a:schemeClr>
              </a:solidFill>
              <a:latin typeface="Bahnschrift" panose="020B0502040204020203" pitchFamily="34" charset="0"/>
              <a:ea typeface="Tahoma" panose="020B0604030504040204" pitchFamily="34" charset="0"/>
              <a:cs typeface="Tahoma" panose="020B0604030504040204" pitchFamily="34" charset="0"/>
            </a:endParaRPr>
          </a:p>
        </p:txBody>
      </p:sp>
      <p:pic>
        <p:nvPicPr>
          <p:cNvPr id="6" name="Chỗ dành sẵn cho Nội dung 7"/>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412376" y="4396441"/>
            <a:ext cx="1579563" cy="1579563"/>
          </a:xfrm>
        </p:spPr>
      </p:pic>
      <p:pic>
        <p:nvPicPr>
          <p:cNvPr id="7" name="Picture 6"/>
          <p:cNvPicPr/>
          <p:nvPr/>
        </p:nvPicPr>
        <p:blipFill>
          <a:blip r:embed="rId2"/>
          <a:stretch>
            <a:fillRect/>
          </a:stretch>
        </p:blipFill>
        <p:spPr>
          <a:xfrm>
            <a:off x="7792346" y="1825159"/>
            <a:ext cx="4281095" cy="1850372"/>
          </a:xfrm>
          <a:prstGeom prst="rect">
            <a:avLst/>
          </a:prstGeom>
        </p:spPr>
      </p:pic>
      <p:sp>
        <p:nvSpPr>
          <p:cNvPr id="10" name="TextBox 9"/>
          <p:cNvSpPr txBox="1"/>
          <p:nvPr/>
        </p:nvSpPr>
        <p:spPr>
          <a:xfrm>
            <a:off x="8543365" y="4132730"/>
            <a:ext cx="2779059" cy="1200329"/>
          </a:xfrm>
          <a:prstGeom prst="rect">
            <a:avLst/>
          </a:prstGeom>
          <a:noFill/>
        </p:spPr>
        <p:txBody>
          <a:bodyPr wrap="square" rtlCol="0">
            <a:spAutoFit/>
          </a:bodyPr>
          <a:lstStyle/>
          <a:p>
            <a:pPr marL="0" lvl="2" algn="ctr"/>
            <a:r>
              <a:rPr lang="en-US" sz="2400" b="1" dirty="0">
                <a:latin typeface="Anton" panose="00000500000000000000" pitchFamily="2" charset="0"/>
              </a:rPr>
              <a:t>Embedded Shell (</a:t>
            </a:r>
            <a:r>
              <a:rPr lang="en-US" sz="2400" b="1" dirty="0" err="1">
                <a:latin typeface="Anton" panose="00000500000000000000" pitchFamily="2" charset="0"/>
              </a:rPr>
              <a:t>Vỏ</a:t>
            </a:r>
            <a:r>
              <a:rPr lang="en-US" sz="2400" b="1" dirty="0">
                <a:latin typeface="Anton" panose="00000500000000000000" pitchFamily="2" charset="0"/>
              </a:rPr>
              <a:t> </a:t>
            </a:r>
            <a:r>
              <a:rPr lang="en-US" sz="2400" b="1" dirty="0" err="1">
                <a:latin typeface="Anton" panose="00000500000000000000" pitchFamily="2" charset="0"/>
              </a:rPr>
              <a:t>nhúng</a:t>
            </a:r>
            <a:r>
              <a:rPr lang="en-US" sz="2400" b="1" dirty="0">
                <a:latin typeface="Anton" panose="00000500000000000000" pitchFamily="2" charset="0"/>
              </a:rPr>
              <a:t>)</a:t>
            </a:r>
            <a:endParaRPr lang="en-US" sz="2400" b="1" dirty="0">
              <a:latin typeface="Anton" panose="00000500000000000000" pitchFamily="2" charset="0"/>
            </a:endParaRPr>
          </a:p>
          <a:p>
            <a:pPr algn="ct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 y="0"/>
            <a:ext cx="2617694" cy="6858000"/>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CHỨC NĂNG GUI TOOL NOSQL MANAGER</a:t>
            </a: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3600" b="1" dirty="0">
              <a:ln w="38100">
                <a:solidFill>
                  <a:schemeClr val="tx1"/>
                </a:solidFill>
                <a:prstDash val="lgDashDotDot"/>
              </a:ln>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7" name="Chỗ dành sẵn cho Nội dung 7"/>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412376" y="4396441"/>
            <a:ext cx="1579563" cy="1579563"/>
          </a:xfrm>
        </p:spPr>
      </p:pic>
      <p:pic>
        <p:nvPicPr>
          <p:cNvPr id="9" name="Picture 8"/>
          <p:cNvPicPr/>
          <p:nvPr/>
        </p:nvPicPr>
        <p:blipFill>
          <a:blip r:embed="rId2"/>
          <a:stretch>
            <a:fillRect/>
          </a:stretch>
        </p:blipFill>
        <p:spPr>
          <a:xfrm>
            <a:off x="7767961" y="344649"/>
            <a:ext cx="4240540" cy="4299417"/>
          </a:xfrm>
          <a:prstGeom prst="rect">
            <a:avLst/>
          </a:prstGeom>
        </p:spPr>
      </p:pic>
      <p:sp>
        <p:nvSpPr>
          <p:cNvPr id="11" name="TextBox 10"/>
          <p:cNvSpPr txBox="1"/>
          <p:nvPr/>
        </p:nvSpPr>
        <p:spPr>
          <a:xfrm>
            <a:off x="7944291" y="5186222"/>
            <a:ext cx="3887879" cy="1200329"/>
          </a:xfrm>
          <a:prstGeom prst="rect">
            <a:avLst/>
          </a:prstGeom>
          <a:noFill/>
        </p:spPr>
        <p:txBody>
          <a:bodyPr wrap="square" rtlCol="0">
            <a:spAutoFit/>
          </a:bodyPr>
          <a:lstStyle/>
          <a:p>
            <a:pPr lvl="2"/>
            <a:r>
              <a:rPr lang="en-US" sz="2400" b="1" dirty="0">
                <a:latin typeface="Anton" panose="00000500000000000000" pitchFamily="2" charset="0"/>
              </a:rPr>
              <a:t>Data Management (</a:t>
            </a:r>
            <a:r>
              <a:rPr lang="en-US" sz="2400" b="1" dirty="0" err="1">
                <a:latin typeface="Anton" panose="00000500000000000000" pitchFamily="2" charset="0"/>
              </a:rPr>
              <a:t>Quản</a:t>
            </a:r>
            <a:r>
              <a:rPr lang="en-US" sz="2400" b="1" dirty="0">
                <a:latin typeface="Anton" panose="00000500000000000000" pitchFamily="2" charset="0"/>
              </a:rPr>
              <a:t> </a:t>
            </a:r>
            <a:r>
              <a:rPr lang="en-US" sz="2400" b="1" dirty="0" err="1">
                <a:latin typeface="Anton" panose="00000500000000000000" pitchFamily="2" charset="0"/>
              </a:rPr>
              <a:t>lý</a:t>
            </a:r>
            <a:r>
              <a:rPr lang="en-US" sz="2400" b="1" dirty="0">
                <a:latin typeface="Anton" panose="00000500000000000000" pitchFamily="2" charset="0"/>
              </a:rPr>
              <a:t> </a:t>
            </a:r>
            <a:r>
              <a:rPr lang="en-US" sz="2400" b="1" dirty="0" err="1">
                <a:latin typeface="Anton" panose="00000500000000000000" pitchFamily="2" charset="0"/>
              </a:rPr>
              <a:t>dữ</a:t>
            </a:r>
            <a:r>
              <a:rPr lang="en-US" sz="2400" b="1" dirty="0">
                <a:latin typeface="Anton" panose="00000500000000000000" pitchFamily="2" charset="0"/>
              </a:rPr>
              <a:t> </a:t>
            </a:r>
            <a:r>
              <a:rPr lang="en-US" sz="2400" b="1" dirty="0" err="1">
                <a:latin typeface="Anton" panose="00000500000000000000" pitchFamily="2" charset="0"/>
              </a:rPr>
              <a:t>liệu</a:t>
            </a:r>
            <a:r>
              <a:rPr lang="en-US" sz="2400" b="1" dirty="0">
                <a:latin typeface="Anton" panose="00000500000000000000" pitchFamily="2" charset="0"/>
              </a:rPr>
              <a:t>)</a:t>
            </a:r>
            <a:endParaRPr lang="en-US" sz="2400" b="1" dirty="0">
              <a:latin typeface="Anton" panose="00000500000000000000" pitchFamily="2" charset="0"/>
            </a:endParaRPr>
          </a:p>
          <a:p>
            <a:pPr algn="ctr"/>
            <a:endParaRPr lang="en-US" sz="2400" dirty="0">
              <a:latin typeface="Anton" panose="00000500000000000000" pitchFamily="2" charset="0"/>
            </a:endParaRPr>
          </a:p>
        </p:txBody>
      </p:sp>
      <p:sp>
        <p:nvSpPr>
          <p:cNvPr id="6" name="Hộp Văn bản 8"/>
          <p:cNvSpPr txBox="1"/>
          <p:nvPr/>
        </p:nvSpPr>
        <p:spPr>
          <a:xfrm>
            <a:off x="2862004" y="384908"/>
            <a:ext cx="4661648" cy="6001643"/>
          </a:xfrm>
          <a:prstGeom prst="rect">
            <a:avLst/>
          </a:prstGeom>
          <a:noFill/>
          <a:ln w="38100">
            <a:solidFill>
              <a:schemeClr val="accent3">
                <a:lumMod val="75000"/>
              </a:schemeClr>
            </a:solidFill>
            <a:prstDash val="dash"/>
          </a:ln>
        </p:spPr>
        <p:txBody>
          <a:bodyPr wrap="square" rtlCol="0">
            <a:spAutoFit/>
          </a:bodyPr>
          <a:lstStyle/>
          <a:p>
            <a:pPr marL="285750" lvl="0" indent="-285750">
              <a:buFont typeface="Courier New" panose="02070309020205020404" pitchFamily="49" charset="0"/>
              <a:buChar char="o"/>
            </a:pPr>
            <a:r>
              <a:rPr lang="en-US" sz="2400" dirty="0" err="1">
                <a:latin typeface="Bahnschrift" panose="020B0502040204020203" pitchFamily="34" charset="0"/>
              </a:rPr>
              <a:t>Dễ</a:t>
            </a:r>
            <a:r>
              <a:rPr lang="en-US" sz="2400" dirty="0">
                <a:latin typeface="Bahnschrift" panose="020B0502040204020203" pitchFamily="34" charset="0"/>
              </a:rPr>
              <a:t> </a:t>
            </a:r>
            <a:r>
              <a:rPr lang="en-US" sz="2400" dirty="0" err="1">
                <a:latin typeface="Bahnschrift" panose="020B0502040204020203" pitchFamily="34" charset="0"/>
              </a:rPr>
              <a:t>dàng</a:t>
            </a:r>
            <a:r>
              <a:rPr lang="en-US" sz="2400" dirty="0">
                <a:latin typeface="Bahnschrift" panose="020B0502040204020203" pitchFamily="34" charset="0"/>
              </a:rPr>
              <a:t> </a:t>
            </a:r>
            <a:r>
              <a:rPr lang="en-US" sz="2400" dirty="0" err="1">
                <a:latin typeface="Bahnschrift" panose="020B0502040204020203" pitchFamily="34" charset="0"/>
              </a:rPr>
              <a:t>điều</a:t>
            </a:r>
            <a:r>
              <a:rPr lang="en-US" sz="2400" dirty="0">
                <a:latin typeface="Bahnschrift" panose="020B0502040204020203" pitchFamily="34" charset="0"/>
              </a:rPr>
              <a:t> </a:t>
            </a:r>
            <a:r>
              <a:rPr lang="en-US" sz="2400" dirty="0" err="1">
                <a:latin typeface="Bahnschrift" panose="020B0502040204020203" pitchFamily="34" charset="0"/>
              </a:rPr>
              <a:t>hướng</a:t>
            </a:r>
            <a:r>
              <a:rPr lang="en-US" sz="2400" dirty="0">
                <a:latin typeface="Bahnschrift" panose="020B0502040204020203" pitchFamily="34" charset="0"/>
              </a:rPr>
              <a:t>, </a:t>
            </a:r>
            <a:r>
              <a:rPr lang="en-US" sz="2400" dirty="0" err="1">
                <a:latin typeface="Bahnschrift" panose="020B0502040204020203" pitchFamily="34" charset="0"/>
              </a:rPr>
              <a:t>xem</a:t>
            </a:r>
            <a:r>
              <a:rPr lang="en-US" sz="2400" dirty="0">
                <a:latin typeface="Bahnschrift" panose="020B0502040204020203" pitchFamily="34" charset="0"/>
              </a:rPr>
              <a:t>, </a:t>
            </a:r>
            <a:r>
              <a:rPr lang="en-US" sz="2400" dirty="0" err="1">
                <a:latin typeface="Bahnschrift" panose="020B0502040204020203" pitchFamily="34" charset="0"/>
              </a:rPr>
              <a:t>chỉnh</a:t>
            </a:r>
            <a:r>
              <a:rPr lang="en-US" sz="2400" dirty="0">
                <a:latin typeface="Bahnschrift" panose="020B0502040204020203" pitchFamily="34" charset="0"/>
              </a:rPr>
              <a:t> </a:t>
            </a:r>
            <a:r>
              <a:rPr lang="en-US" sz="2400" dirty="0" err="1">
                <a:latin typeface="Bahnschrift" panose="020B0502040204020203" pitchFamily="34" charset="0"/>
              </a:rPr>
              <a:t>sửa</a:t>
            </a:r>
            <a:r>
              <a:rPr lang="en-US" sz="2400" dirty="0">
                <a:latin typeface="Bahnschrift" panose="020B0502040204020203" pitchFamily="34" charset="0"/>
              </a:rPr>
              <a:t>, </a:t>
            </a:r>
            <a:r>
              <a:rPr lang="en-US" sz="2400" dirty="0" err="1">
                <a:latin typeface="Bahnschrift" panose="020B0502040204020203" pitchFamily="34" charset="0"/>
              </a:rPr>
              <a:t>lọc</a:t>
            </a:r>
            <a:r>
              <a:rPr lang="en-US" sz="2400" dirty="0">
                <a:latin typeface="Bahnschrift" panose="020B0502040204020203" pitchFamily="34" charset="0"/>
              </a:rPr>
              <a:t> </a:t>
            </a:r>
            <a:r>
              <a:rPr lang="en-US" sz="2400" dirty="0" err="1">
                <a:latin typeface="Bahnschrift" panose="020B0502040204020203" pitchFamily="34" charset="0"/>
              </a:rPr>
              <a:t>và</a:t>
            </a:r>
            <a:r>
              <a:rPr lang="en-US" sz="2400" dirty="0">
                <a:latin typeface="Bahnschrift" panose="020B0502040204020203" pitchFamily="34" charset="0"/>
              </a:rPr>
              <a:t> </a:t>
            </a:r>
            <a:r>
              <a:rPr lang="en-US" sz="2400" dirty="0" err="1">
                <a:latin typeface="Bahnschrift" panose="020B0502040204020203" pitchFamily="34" charset="0"/>
              </a:rPr>
              <a:t>sắp</a:t>
            </a:r>
            <a:r>
              <a:rPr lang="en-US" sz="2400" dirty="0">
                <a:latin typeface="Bahnschrift" panose="020B0502040204020203" pitchFamily="34" charset="0"/>
              </a:rPr>
              <a:t> </a:t>
            </a:r>
            <a:r>
              <a:rPr lang="en-US" sz="2400" dirty="0" err="1">
                <a:latin typeface="Bahnschrift" panose="020B0502040204020203" pitchFamily="34" charset="0"/>
              </a:rPr>
              <a:t>xếp</a:t>
            </a:r>
            <a:r>
              <a:rPr lang="en-US" sz="2400" dirty="0">
                <a:latin typeface="Bahnschrift" panose="020B0502040204020203" pitchFamily="34" charset="0"/>
              </a:rPr>
              <a:t> </a:t>
            </a:r>
            <a:r>
              <a:rPr lang="en-US" sz="2400" dirty="0" err="1">
                <a:latin typeface="Bahnschrift" panose="020B0502040204020203" pitchFamily="34" charset="0"/>
              </a:rPr>
              <a:t>dữ</a:t>
            </a:r>
            <a:r>
              <a:rPr lang="en-US" sz="2400" dirty="0">
                <a:latin typeface="Bahnschrift" panose="020B0502040204020203" pitchFamily="34" charset="0"/>
              </a:rPr>
              <a:t> </a:t>
            </a:r>
            <a:r>
              <a:rPr lang="en-US" sz="2400" dirty="0" err="1">
                <a:latin typeface="Bahnschrift" panose="020B0502040204020203" pitchFamily="34" charset="0"/>
              </a:rPr>
              <a:t>liệu</a:t>
            </a:r>
            <a:r>
              <a:rPr lang="en-US" sz="2400" dirty="0">
                <a:latin typeface="Bahnschrift" panose="020B0502040204020203" pitchFamily="34" charset="0"/>
              </a:rPr>
              <a:t> </a:t>
            </a:r>
            <a:r>
              <a:rPr lang="en-US" sz="2400" dirty="0" err="1">
                <a:latin typeface="Bahnschrift" panose="020B0502040204020203" pitchFamily="34" charset="0"/>
              </a:rPr>
              <a:t>trong</a:t>
            </a:r>
            <a:r>
              <a:rPr lang="en-US" sz="2400" dirty="0">
                <a:latin typeface="Bahnschrift" panose="020B0502040204020203" pitchFamily="34" charset="0"/>
              </a:rPr>
              <a:t> </a:t>
            </a:r>
            <a:r>
              <a:rPr lang="en-US" sz="2400" dirty="0" err="1">
                <a:latin typeface="Bahnschrift" panose="020B0502040204020203" pitchFamily="34" charset="0"/>
              </a:rPr>
              <a:t>các</a:t>
            </a:r>
            <a:r>
              <a:rPr lang="en-US" sz="2400" dirty="0">
                <a:latin typeface="Bahnschrift" panose="020B0502040204020203" pitchFamily="34" charset="0"/>
              </a:rPr>
              <a:t> Collection (Version Free + Pro)</a:t>
            </a:r>
            <a:endParaRPr lang="en-US" sz="2400" dirty="0">
              <a:latin typeface="Bahnschrift" panose="020B0502040204020203" pitchFamily="34" charset="0"/>
            </a:endParaRPr>
          </a:p>
          <a:p>
            <a:pPr marL="285750" indent="-285750">
              <a:buFont typeface="Courier New" panose="02070309020205020404" pitchFamily="49" charset="0"/>
              <a:buChar char="o"/>
            </a:pPr>
            <a:r>
              <a:rPr lang="en-US" sz="2400" dirty="0" err="1">
                <a:latin typeface="Bahnschrift" panose="020B0502040204020203" pitchFamily="34" charset="0"/>
              </a:rPr>
              <a:t>Chỉnh</a:t>
            </a:r>
            <a:r>
              <a:rPr lang="en-US" sz="2400" dirty="0">
                <a:latin typeface="Bahnschrift" panose="020B0502040204020203" pitchFamily="34" charset="0"/>
              </a:rPr>
              <a:t> </a:t>
            </a:r>
            <a:r>
              <a:rPr lang="en-US" sz="2400" dirty="0" err="1">
                <a:latin typeface="Bahnschrift" panose="020B0502040204020203" pitchFamily="34" charset="0"/>
              </a:rPr>
              <a:t>sửa</a:t>
            </a:r>
            <a:r>
              <a:rPr lang="en-US" sz="2400" dirty="0">
                <a:latin typeface="Bahnschrift" panose="020B0502040204020203" pitchFamily="34" charset="0"/>
              </a:rPr>
              <a:t> </a:t>
            </a:r>
            <a:r>
              <a:rPr lang="en-US" sz="2400" dirty="0" err="1">
                <a:latin typeface="Bahnschrift" panose="020B0502040204020203" pitchFamily="34" charset="0"/>
              </a:rPr>
              <a:t>kiểu</a:t>
            </a:r>
            <a:r>
              <a:rPr lang="en-US" sz="2400" dirty="0">
                <a:latin typeface="Bahnschrift" panose="020B0502040204020203" pitchFamily="34" charset="0"/>
              </a:rPr>
              <a:t> </a:t>
            </a:r>
            <a:r>
              <a:rPr lang="en-US" sz="2400" dirty="0" err="1">
                <a:latin typeface="Bahnschrift" panose="020B0502040204020203" pitchFamily="34" charset="0"/>
              </a:rPr>
              <a:t>dữ</a:t>
            </a:r>
            <a:r>
              <a:rPr lang="en-US" sz="2400" dirty="0">
                <a:latin typeface="Bahnschrift" panose="020B0502040204020203" pitchFamily="34" charset="0"/>
              </a:rPr>
              <a:t> </a:t>
            </a:r>
            <a:r>
              <a:rPr lang="en-US" sz="2400" dirty="0" err="1">
                <a:latin typeface="Bahnschrift" panose="020B0502040204020203" pitchFamily="34" charset="0"/>
              </a:rPr>
              <a:t>liệu</a:t>
            </a:r>
            <a:r>
              <a:rPr lang="en-US" sz="2400" dirty="0">
                <a:latin typeface="Bahnschrift" panose="020B0502040204020203" pitchFamily="34" charset="0"/>
              </a:rPr>
              <a:t> (Version Free + Pro)</a:t>
            </a:r>
            <a:endParaRPr lang="en-ID" sz="2400" dirty="0">
              <a:latin typeface="Bahnschrift" panose="020B0502040204020203" pitchFamily="34" charset="0"/>
            </a:endParaRPr>
          </a:p>
          <a:p>
            <a:pPr marL="285750" indent="-285750">
              <a:buFont typeface="Courier New" panose="02070309020205020404" pitchFamily="49" charset="0"/>
              <a:buChar char="o"/>
            </a:pPr>
            <a:r>
              <a:rPr lang="en-US" sz="2400" dirty="0" err="1">
                <a:latin typeface="Bahnschrift" panose="020B0502040204020203" pitchFamily="34" charset="0"/>
              </a:rPr>
              <a:t>Chỉnh</a:t>
            </a:r>
            <a:r>
              <a:rPr lang="en-US" sz="2400" dirty="0">
                <a:latin typeface="Bahnschrift" panose="020B0502040204020203" pitchFamily="34" charset="0"/>
              </a:rPr>
              <a:t> </a:t>
            </a:r>
            <a:r>
              <a:rPr lang="en-US" sz="2400" dirty="0" err="1">
                <a:latin typeface="Bahnschrift" panose="020B0502040204020203" pitchFamily="34" charset="0"/>
              </a:rPr>
              <a:t>sửa</a:t>
            </a:r>
            <a:r>
              <a:rPr lang="en-US" sz="2400" dirty="0">
                <a:latin typeface="Bahnschrift" panose="020B0502040204020203" pitchFamily="34" charset="0"/>
              </a:rPr>
              <a:t> </a:t>
            </a:r>
            <a:r>
              <a:rPr lang="en-US" sz="2400" dirty="0" err="1">
                <a:latin typeface="Bahnschrift" panose="020B0502040204020203" pitchFamily="34" charset="0"/>
              </a:rPr>
              <a:t>mảng</a:t>
            </a:r>
            <a:r>
              <a:rPr lang="en-US" sz="2400" dirty="0">
                <a:latin typeface="Bahnschrift" panose="020B0502040204020203" pitchFamily="34" charset="0"/>
              </a:rPr>
              <a:t> (Version Free + Pro)</a:t>
            </a:r>
            <a:endParaRPr lang="en-ID" sz="2400" dirty="0">
              <a:latin typeface="Bahnschrift" panose="020B0502040204020203" pitchFamily="34" charset="0"/>
            </a:endParaRPr>
          </a:p>
          <a:p>
            <a:pPr marL="285750" indent="-285750">
              <a:buFont typeface="Courier New" panose="02070309020205020404" pitchFamily="49" charset="0"/>
              <a:buChar char="o"/>
            </a:pPr>
            <a:r>
              <a:rPr lang="en-US" sz="2400" dirty="0" err="1">
                <a:latin typeface="Bahnschrift" panose="020B0502040204020203" pitchFamily="34" charset="0"/>
              </a:rPr>
              <a:t>Dữ</a:t>
            </a:r>
            <a:r>
              <a:rPr lang="en-US" sz="2400" dirty="0">
                <a:latin typeface="Bahnschrift" panose="020B0502040204020203" pitchFamily="34" charset="0"/>
              </a:rPr>
              <a:t> </a:t>
            </a:r>
            <a:r>
              <a:rPr lang="en-US" sz="2400" dirty="0" err="1">
                <a:latin typeface="Bahnschrift" panose="020B0502040204020203" pitchFamily="34" charset="0"/>
              </a:rPr>
              <a:t>liệu</a:t>
            </a:r>
            <a:r>
              <a:rPr lang="en-US" sz="2400" dirty="0">
                <a:latin typeface="Bahnschrift" panose="020B0502040204020203" pitchFamily="34" charset="0"/>
              </a:rPr>
              <a:t> </a:t>
            </a:r>
            <a:r>
              <a:rPr lang="en-US" sz="2400" dirty="0" err="1">
                <a:latin typeface="Bahnschrift" panose="020B0502040204020203" pitchFamily="34" charset="0"/>
              </a:rPr>
              <a:t>được</a:t>
            </a:r>
            <a:r>
              <a:rPr lang="en-US" sz="2400" dirty="0">
                <a:latin typeface="Bahnschrift" panose="020B0502040204020203" pitchFamily="34" charset="0"/>
              </a:rPr>
              <a:t> </a:t>
            </a:r>
            <a:r>
              <a:rPr lang="en-US" sz="2400" dirty="0" err="1">
                <a:latin typeface="Bahnschrift" panose="020B0502040204020203" pitchFamily="34" charset="0"/>
              </a:rPr>
              <a:t>hiển</a:t>
            </a:r>
            <a:r>
              <a:rPr lang="en-US" sz="2400" dirty="0">
                <a:latin typeface="Bahnschrift" panose="020B0502040204020203" pitchFamily="34" charset="0"/>
              </a:rPr>
              <a:t> </a:t>
            </a:r>
            <a:r>
              <a:rPr lang="en-US" sz="2400" dirty="0" err="1">
                <a:latin typeface="Bahnschrift" panose="020B0502040204020203" pitchFamily="34" charset="0"/>
              </a:rPr>
              <a:t>thị</a:t>
            </a:r>
            <a:r>
              <a:rPr lang="en-US" sz="2400" dirty="0">
                <a:latin typeface="Bahnschrift" panose="020B0502040204020203" pitchFamily="34" charset="0"/>
              </a:rPr>
              <a:t> </a:t>
            </a:r>
            <a:r>
              <a:rPr lang="en-US" sz="2400" dirty="0" err="1">
                <a:latin typeface="Bahnschrift" panose="020B0502040204020203" pitchFamily="34" charset="0"/>
              </a:rPr>
              <a:t>dạng</a:t>
            </a:r>
            <a:r>
              <a:rPr lang="en-US" sz="2400" dirty="0">
                <a:latin typeface="Bahnschrift" panose="020B0502040204020203" pitchFamily="34" charset="0"/>
              </a:rPr>
              <a:t> Tree, Table </a:t>
            </a:r>
            <a:r>
              <a:rPr lang="en-US" sz="2400" dirty="0" err="1">
                <a:latin typeface="Bahnschrift" panose="020B0502040204020203" pitchFamily="34" charset="0"/>
              </a:rPr>
              <a:t>hoặc</a:t>
            </a:r>
            <a:r>
              <a:rPr lang="en-US" sz="2400" dirty="0">
                <a:latin typeface="Bahnschrift" panose="020B0502040204020203" pitchFamily="34" charset="0"/>
              </a:rPr>
              <a:t> JSON (Version Free)</a:t>
            </a:r>
            <a:endParaRPr lang="en-ID" sz="2400" dirty="0">
              <a:latin typeface="Bahnschrift" panose="020B0502040204020203" pitchFamily="34" charset="0"/>
            </a:endParaRPr>
          </a:p>
          <a:p>
            <a:pPr marL="285750" indent="-285750">
              <a:buFont typeface="Courier New" panose="02070309020205020404" pitchFamily="49" charset="0"/>
              <a:buChar char="o"/>
            </a:pPr>
            <a:r>
              <a:rPr lang="en-US" sz="2400" dirty="0" err="1">
                <a:latin typeface="Bahnschrift" panose="020B0502040204020203" pitchFamily="34" charset="0"/>
              </a:rPr>
              <a:t>Kết</a:t>
            </a:r>
            <a:r>
              <a:rPr lang="en-US" sz="2400" dirty="0">
                <a:latin typeface="Bahnschrift" panose="020B0502040204020203" pitchFamily="34" charset="0"/>
              </a:rPr>
              <a:t> </a:t>
            </a:r>
            <a:r>
              <a:rPr lang="en-US" sz="2400" dirty="0" err="1">
                <a:latin typeface="Bahnschrift" panose="020B0502040204020203" pitchFamily="34" charset="0"/>
              </a:rPr>
              <a:t>quả</a:t>
            </a:r>
            <a:r>
              <a:rPr lang="en-US" sz="2400" dirty="0">
                <a:latin typeface="Bahnschrift" panose="020B0502040204020203" pitchFamily="34" charset="0"/>
              </a:rPr>
              <a:t> </a:t>
            </a:r>
            <a:r>
              <a:rPr lang="en-US" sz="2400" dirty="0" err="1">
                <a:latin typeface="Bahnschrift" panose="020B0502040204020203" pitchFamily="34" charset="0"/>
              </a:rPr>
              <a:t>trả</a:t>
            </a:r>
            <a:r>
              <a:rPr lang="en-US" sz="2400" dirty="0">
                <a:latin typeface="Bahnschrift" panose="020B0502040204020203" pitchFamily="34" charset="0"/>
              </a:rPr>
              <a:t> </a:t>
            </a:r>
            <a:r>
              <a:rPr lang="en-US" sz="2400" dirty="0" err="1">
                <a:latin typeface="Bahnschrift" panose="020B0502040204020203" pitchFamily="34" charset="0"/>
              </a:rPr>
              <a:t>về</a:t>
            </a:r>
            <a:r>
              <a:rPr lang="en-US" sz="2400" dirty="0">
                <a:latin typeface="Bahnschrift" panose="020B0502040204020203" pitchFamily="34" charset="0"/>
              </a:rPr>
              <a:t> </a:t>
            </a:r>
            <a:r>
              <a:rPr lang="en-US" sz="2400" dirty="0" err="1">
                <a:latin typeface="Bahnschrift" panose="020B0502040204020203" pitchFamily="34" charset="0"/>
              </a:rPr>
              <a:t>sẽ</a:t>
            </a:r>
            <a:r>
              <a:rPr lang="en-US" sz="2400" dirty="0">
                <a:latin typeface="Bahnschrift" panose="020B0502040204020203" pitchFamily="34" charset="0"/>
              </a:rPr>
              <a:t> </a:t>
            </a:r>
            <a:r>
              <a:rPr lang="en-US" sz="2400" dirty="0" err="1">
                <a:latin typeface="Bahnschrift" panose="020B0502040204020203" pitchFamily="34" charset="0"/>
              </a:rPr>
              <a:t>được</a:t>
            </a:r>
            <a:r>
              <a:rPr lang="en-US" sz="2400" dirty="0">
                <a:latin typeface="Bahnschrift" panose="020B0502040204020203" pitchFamily="34" charset="0"/>
              </a:rPr>
              <a:t> </a:t>
            </a:r>
            <a:r>
              <a:rPr lang="en-US" sz="2400" dirty="0" err="1">
                <a:latin typeface="Bahnschrift" panose="020B0502040204020203" pitchFamily="34" charset="0"/>
              </a:rPr>
              <a:t>hiển</a:t>
            </a:r>
            <a:r>
              <a:rPr lang="en-US" sz="2400" dirty="0">
                <a:latin typeface="Bahnschrift" panose="020B0502040204020203" pitchFamily="34" charset="0"/>
              </a:rPr>
              <a:t> </a:t>
            </a:r>
            <a:r>
              <a:rPr lang="en-US" sz="2400" dirty="0" err="1">
                <a:latin typeface="Bahnschrift" panose="020B0502040204020203" pitchFamily="34" charset="0"/>
              </a:rPr>
              <a:t>thị</a:t>
            </a:r>
            <a:r>
              <a:rPr lang="en-US" sz="2400" dirty="0">
                <a:latin typeface="Bahnschrift" panose="020B0502040204020203" pitchFamily="34" charset="0"/>
              </a:rPr>
              <a:t> ở </a:t>
            </a:r>
            <a:r>
              <a:rPr lang="en-US" sz="2400" dirty="0" err="1">
                <a:latin typeface="Bahnschrift" panose="020B0502040204020203" pitchFamily="34" charset="0"/>
              </a:rPr>
              <a:t>dạng</a:t>
            </a:r>
            <a:r>
              <a:rPr lang="en-US" sz="2400" dirty="0">
                <a:latin typeface="Bahnschrift" panose="020B0502040204020203" pitchFamily="34" charset="0"/>
              </a:rPr>
              <a:t> Tree, Table, file CSV, JSON, XML </a:t>
            </a:r>
            <a:r>
              <a:rPr lang="en-US" sz="2400" dirty="0" err="1">
                <a:latin typeface="Bahnschrift" panose="020B0502040204020203" pitchFamily="34" charset="0"/>
              </a:rPr>
              <a:t>hoặc</a:t>
            </a:r>
            <a:r>
              <a:rPr lang="en-US" sz="2400" dirty="0">
                <a:latin typeface="Bahnschrift" panose="020B0502040204020203" pitchFamily="34" charset="0"/>
              </a:rPr>
              <a:t> XLSX (Version Pro)</a:t>
            </a:r>
            <a:endParaRPr lang="en-US" sz="2400" dirty="0">
              <a:latin typeface="Bahnschrift" panose="020B0502040204020203" pitchFamily="34" charset="0"/>
            </a:endParaRPr>
          </a:p>
          <a:p>
            <a:pPr lvl="0"/>
            <a:endParaRPr lang="en-ID" sz="2400" dirty="0">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4740</Words>
  <Application>WPS Presentation</Application>
  <PresentationFormat>Widescreen</PresentationFormat>
  <Paragraphs>206</Paragraphs>
  <Slides>15</Slides>
  <Notes>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15</vt:i4>
      </vt:variant>
    </vt:vector>
  </HeadingPairs>
  <TitlesOfParts>
    <vt:vector size="34" baseType="lpstr">
      <vt:lpstr>Arial</vt:lpstr>
      <vt:lpstr>SimSun</vt:lpstr>
      <vt:lpstr>Wingdings</vt:lpstr>
      <vt:lpstr>Arial</vt:lpstr>
      <vt:lpstr>Source Sans Pro Semibold</vt:lpstr>
      <vt:lpstr>Times New Roman</vt:lpstr>
      <vt:lpstr>Anton</vt:lpstr>
      <vt:lpstr>Tahoma</vt:lpstr>
      <vt:lpstr>Bahnschrift</vt:lpstr>
      <vt:lpstr>Courier New</vt:lpstr>
      <vt:lpstr>Calibri</vt:lpstr>
      <vt:lpstr>Times New Roman</vt:lpstr>
      <vt:lpstr>Microsoft YaHei</vt:lpstr>
      <vt:lpstr>Arial Unicode MS</vt:lpstr>
      <vt:lpstr>Garamond</vt:lpstr>
      <vt:lpstr>Calibri Light</vt:lpstr>
      <vt:lpstr>Chủ đề Office</vt:lpstr>
      <vt:lpstr>Organic</vt:lpstr>
      <vt:lpstr>Office Theme</vt:lpstr>
      <vt:lpstr>BỘ CÔNG THƯƠNG TRƯỜNG ĐẠI HỌC CÔNG NGHIỆP THỰC PHẨM THÀNH PHỐ HỒ CHÍ MINH KHOA CÔNG NGHỆ THÔNG TIN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CÔNG THƯƠNG TRƯỜNG ĐẠI HỌC CÔNG NGHIỆP THỰC PHẨM THÀNH PHỐ HỒ CHÍ MINH KHOA CÔNG NGHỆ THÔNG TIN</dc:title>
  <dc:creator>Quân Gian</dc:creator>
  <cp:lastModifiedBy>Admin</cp:lastModifiedBy>
  <cp:revision>63</cp:revision>
  <dcterms:created xsi:type="dcterms:W3CDTF">2020-10-14T07:20:00Z</dcterms:created>
  <dcterms:modified xsi:type="dcterms:W3CDTF">2021-04-20T02:33:37Z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1033-11.2.0.10101</vt:lpwstr>
  </property>
</Properties>
</file>